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98" r:id="rId2"/>
    <p:sldId id="314" r:id="rId3"/>
    <p:sldId id="259" r:id="rId4"/>
    <p:sldId id="534" r:id="rId5"/>
    <p:sldId id="535" r:id="rId6"/>
    <p:sldId id="536" r:id="rId7"/>
    <p:sldId id="410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549" r:id="rId21"/>
    <p:sldId id="550" r:id="rId22"/>
    <p:sldId id="551" r:id="rId23"/>
    <p:sldId id="552" r:id="rId24"/>
    <p:sldId id="553" r:id="rId25"/>
    <p:sldId id="554" r:id="rId26"/>
    <p:sldId id="555" r:id="rId27"/>
    <p:sldId id="556" r:id="rId28"/>
    <p:sldId id="559" r:id="rId29"/>
    <p:sldId id="560" r:id="rId30"/>
    <p:sldId id="557" r:id="rId31"/>
    <p:sldId id="558" r:id="rId32"/>
    <p:sldId id="561" r:id="rId33"/>
    <p:sldId id="562" r:id="rId34"/>
    <p:sldId id="563" r:id="rId35"/>
    <p:sldId id="564" r:id="rId36"/>
    <p:sldId id="565" r:id="rId37"/>
    <p:sldId id="569" r:id="rId38"/>
    <p:sldId id="567" r:id="rId39"/>
    <p:sldId id="570" r:id="rId40"/>
    <p:sldId id="568" r:id="rId41"/>
    <p:sldId id="571" r:id="rId42"/>
    <p:sldId id="572" r:id="rId43"/>
    <p:sldId id="573" r:id="rId44"/>
    <p:sldId id="574" r:id="rId45"/>
    <p:sldId id="575" r:id="rId46"/>
    <p:sldId id="576" r:id="rId47"/>
    <p:sldId id="582" r:id="rId48"/>
    <p:sldId id="577" r:id="rId49"/>
    <p:sldId id="578" r:id="rId50"/>
    <p:sldId id="579" r:id="rId51"/>
    <p:sldId id="580" r:id="rId52"/>
    <p:sldId id="581" r:id="rId53"/>
    <p:sldId id="583" r:id="rId54"/>
    <p:sldId id="584" r:id="rId55"/>
    <p:sldId id="585" r:id="rId56"/>
    <p:sldId id="586" r:id="rId57"/>
    <p:sldId id="587" r:id="rId58"/>
    <p:sldId id="588" r:id="rId59"/>
    <p:sldId id="589" r:id="rId60"/>
    <p:sldId id="590" r:id="rId61"/>
    <p:sldId id="591" r:id="rId62"/>
    <p:sldId id="592" r:id="rId63"/>
    <p:sldId id="533" r:id="rId64"/>
    <p:sldId id="593" r:id="rId65"/>
  </p:sldIdLst>
  <p:sldSz cx="9144000" cy="6858000" type="screen4x3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6600CC"/>
    <a:srgbClr val="003300"/>
    <a:srgbClr val="663300"/>
    <a:srgbClr val="9933FF"/>
    <a:srgbClr val="9966FF"/>
    <a:srgbClr val="CC99FF"/>
    <a:srgbClr val="99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934" y="-10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32" y="-96"/>
      </p:cViewPr>
      <p:guideLst>
        <p:guide orient="horz" pos="3132"/>
        <p:guide pos="213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DA1B5C28-2512-4E7C-91F9-843CDFAB990F}" type="datetimeFigureOut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1" tIns="45555" rIns="91111" bIns="4555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111" tIns="45555" rIns="91111" bIns="4555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3D7B6587-EB70-4CDA-B9EE-8E061EAF4A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5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18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1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44" y="2687639"/>
            <a:ext cx="6302255" cy="39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" b="100000" l="0" r="99910">
                        <a14:foregroundMark x1="16772" y1="22381" x2="16772" y2="22381"/>
                        <a14:foregroundMark x1="16862" y1="21786" x2="16862" y2="21786"/>
                        <a14:foregroundMark x1="16862" y1="20476" x2="16862" y2="20476"/>
                        <a14:foregroundMark x1="16501" y1="19405" x2="16501" y2="19405"/>
                        <a14:foregroundMark x1="16141" y1="18333" x2="16141" y2="18333"/>
                        <a14:foregroundMark x1="18936" y1="21786" x2="18936" y2="21786"/>
                        <a14:foregroundMark x1="19928" y1="21310" x2="19928" y2="21310"/>
                        <a14:foregroundMark x1="23264" y1="23810" x2="23264" y2="23810"/>
                        <a14:foregroundMark x1="31109" y1="21429" x2="31109" y2="21429"/>
                        <a14:foregroundMark x1="30568" y1="19524" x2="30568" y2="19524"/>
                        <a14:foregroundMark x1="35798" y1="20238" x2="35798" y2="20238"/>
                        <a14:foregroundMark x1="39766" y1="19762" x2="39766" y2="19762"/>
                        <a14:foregroundMark x1="37601" y1="27857" x2="37601" y2="27857"/>
                        <a14:foregroundMark x1="40397" y1="29881" x2="40397" y2="29881"/>
                        <a14:foregroundMark x1="38503" y1="32381" x2="38503" y2="32381"/>
                        <a14:foregroundMark x1="31109" y1="32857" x2="31109" y2="32857"/>
                        <a14:foregroundMark x1="30929" y1="35119" x2="30929" y2="35119"/>
                        <a14:foregroundMark x1="33724" y1="35595" x2="33724" y2="35595"/>
                        <a14:foregroundMark x1="32011" y1="28571" x2="32011" y2="28571"/>
                        <a14:foregroundMark x1="23715" y1="30476" x2="23715" y2="30476"/>
                        <a14:foregroundMark x1="47430" y1="25119" x2="47430" y2="25119"/>
                        <a14:foregroundMark x1="47610" y1="27619" x2="47610" y2="27619"/>
                        <a14:foregroundMark x1="46438" y1="24524" x2="46438" y2="24524"/>
                        <a14:foregroundMark x1="43733" y1="24643" x2="43733" y2="24643"/>
                        <a14:foregroundMark x1="44274" y1="32500" x2="44274" y2="32500"/>
                        <a14:foregroundMark x1="47971" y1="32619" x2="47971" y2="32619"/>
                        <a14:foregroundMark x1="50586" y1="30000" x2="50586" y2="30000"/>
                        <a14:foregroundMark x1="50316" y1="28095" x2="50316" y2="28095"/>
                        <a14:foregroundMark x1="50225" y1="25714" x2="50225" y2="25714"/>
                        <a14:foregroundMark x1="49684" y1="32024" x2="49684" y2="32024"/>
                        <a14:foregroundMark x1="33003" y1="24286" x2="33003" y2="24286"/>
                        <a14:foregroundMark x1="36880" y1="23452" x2="36880" y2="23452"/>
                        <a14:foregroundMark x1="40487" y1="24405" x2="40487" y2="24405"/>
                        <a14:foregroundMark x1="37872" y1="35476" x2="37872" y2="35476"/>
                        <a14:foregroundMark x1="20739" y1="30595" x2="20739" y2="30595"/>
                        <a14:foregroundMark x1="15780" y1="30714" x2="15780" y2="30714"/>
                        <a14:foregroundMark x1="23986" y1="21548" x2="23986" y2="21548"/>
                        <a14:foregroundMark x1="15239" y1="24524" x2="15239" y2="24524"/>
                        <a14:foregroundMark x1="17493" y1="42024" x2="17493" y2="42024"/>
                        <a14:foregroundMark x1="14878" y1="42738" x2="14878" y2="42738"/>
                        <a14:foregroundMark x1="17133" y1="50238" x2="17133" y2="50238"/>
                        <a14:foregroundMark x1="17042" y1="55119" x2="17042" y2="55119"/>
                        <a14:foregroundMark x1="13526" y1="54762" x2="13526" y2="54762"/>
                        <a14:foregroundMark x1="12534" y1="50714" x2="12534" y2="50714"/>
                        <a14:foregroundMark x1="22723" y1="50952" x2="22723" y2="50952"/>
                        <a14:foregroundMark x1="22092" y1="45476" x2="22092" y2="45476"/>
                        <a14:foregroundMark x1="23895" y1="49286" x2="23895" y2="49286"/>
                        <a14:foregroundMark x1="35437" y1="45595" x2="35437" y2="45595"/>
                        <a14:foregroundMark x1="30388" y1="47619" x2="30388" y2="47619"/>
                        <a14:foregroundMark x1="29396" y1="45238" x2="29396" y2="45238"/>
                        <a14:foregroundMark x1="29576" y1="41667" x2="29576" y2="41667"/>
                        <a14:foregroundMark x1="39495" y1="46786" x2="39495" y2="46786"/>
                        <a14:foregroundMark x1="39315" y1="55476" x2="39315" y2="55476"/>
                        <a14:foregroundMark x1="40036" y1="59286" x2="40036" y2="59286"/>
                        <a14:foregroundMark x1="30929" y1="53929" x2="30929" y2="53929"/>
                        <a14:foregroundMark x1="33904" y1="52024" x2="33904" y2="52024"/>
                        <a14:foregroundMark x1="31380" y1="51548" x2="31380" y2="51548"/>
                        <a14:foregroundMark x1="48512" y1="50833" x2="48512" y2="50833"/>
                        <a14:foregroundMark x1="50586" y1="54643" x2="50586" y2="54643"/>
                        <a14:foregroundMark x1="49865" y1="57500" x2="49865" y2="57500"/>
                        <a14:foregroundMark x1="53652" y1="50238" x2="53652" y2="50238"/>
                        <a14:foregroundMark x1="53291" y1="47738" x2="53291" y2="47738"/>
                        <a14:foregroundMark x1="46168" y1="46190" x2="46168" y2="46190"/>
                        <a14:foregroundMark x1="49684" y1="41429" x2="49684" y2="41429"/>
                        <a14:foregroundMark x1="54373" y1="42381" x2="54373" y2="42381"/>
                        <a14:foregroundMark x1="66727" y1="44524" x2="66727" y2="44524"/>
                        <a14:foregroundMark x1="72678" y1="45238" x2="72678" y2="45238"/>
                        <a14:foregroundMark x1="71867" y1="52619" x2="71867" y2="52619"/>
                        <a14:foregroundMark x1="62308" y1="49286" x2="62308" y2="49286"/>
                        <a14:foregroundMark x1="63030" y1="55476" x2="63030" y2="55476"/>
                        <a14:foregroundMark x1="68079" y1="58929" x2="68079" y2="58929"/>
                        <a14:foregroundMark x1="62399" y1="42143" x2="62399" y2="42143"/>
                        <a14:foregroundMark x1="87466" y1="42738" x2="87466" y2="42738"/>
                        <a14:foregroundMark x1="86114" y1="47738" x2="86114" y2="47738"/>
                        <a14:foregroundMark x1="85212" y1="52738" x2="85212" y2="52738"/>
                        <a14:foregroundMark x1="84941" y1="57262" x2="84941" y2="57262"/>
                        <a14:foregroundMark x1="79892" y1="51786" x2="79892" y2="51786"/>
                        <a14:foregroundMark x1="77818" y1="50238" x2="77818" y2="50238"/>
                        <a14:foregroundMark x1="78088" y1="43929" x2="78088" y2="43929"/>
                        <a14:foregroundMark x1="76826" y1="57738" x2="76826" y2="57738"/>
                        <a14:foregroundMark x1="82236" y1="57262" x2="82236" y2="57262"/>
                        <a14:foregroundMark x1="10911" y1="64881" x2="10911" y2="64881"/>
                        <a14:foregroundMark x1="11001" y1="67024" x2="11001" y2="67024"/>
                        <a14:foregroundMark x1="12624" y1="67381" x2="12624" y2="67381"/>
                        <a14:foregroundMark x1="13706" y1="64405" x2="13706" y2="64405"/>
                        <a14:foregroundMark x1="13977" y1="64405" x2="13977" y2="64405"/>
                        <a14:foregroundMark x1="12444" y1="64167" x2="12444" y2="64167"/>
                        <a14:foregroundMark x1="46799" y1="32500" x2="46799" y2="32500"/>
                        <a14:foregroundMark x1="45356" y1="33095" x2="45356" y2="33095"/>
                        <a14:foregroundMark x1="51488" y1="28929" x2="51488" y2="28929"/>
                        <a14:foregroundMark x1="16772" y1="75476" x2="16772" y2="75476"/>
                        <a14:foregroundMark x1="34265" y1="76786" x2="34265" y2="76786"/>
                        <a14:foregroundMark x1="46799" y1="76667" x2="46799" y2="76667"/>
                        <a14:foregroundMark x1="52480" y1="67738" x2="52480" y2="67738"/>
                        <a14:foregroundMark x1="48512" y1="68214" x2="48512" y2="68214"/>
                        <a14:foregroundMark x1="50676" y1="64167" x2="50676" y2="64167"/>
                        <a14:foregroundMark x1="56357" y1="68095" x2="56357" y2="68095"/>
                        <a14:foregroundMark x1="56988" y1="69286" x2="56988" y2="69286"/>
                        <a14:foregroundMark x1="14067" y1="69881" x2="14067" y2="69881"/>
                        <a14:foregroundMark x1="10370" y1="63690" x2="10370" y2="63690"/>
                        <a14:foregroundMark x1="17042" y1="66786" x2="17042" y2="66786"/>
                        <a14:foregroundMark x1="18575" y1="64167" x2="18575" y2="64167"/>
                        <a14:foregroundMark x1="15509" y1="70000" x2="15509" y2="70000"/>
                        <a14:foregroundMark x1="19928" y1="67024" x2="19928" y2="67024"/>
                        <a14:foregroundMark x1="22994" y1="69286" x2="22994" y2="69286"/>
                        <a14:foregroundMark x1="22994" y1="64762" x2="22994" y2="64762"/>
                        <a14:foregroundMark x1="21912" y1="64048" x2="21912" y2="64048"/>
                        <a14:foregroundMark x1="24887" y1="67143" x2="24887" y2="67143"/>
                        <a14:foregroundMark x1="26510" y1="66786" x2="26510" y2="66786"/>
                        <a14:foregroundMark x1="28043" y1="64762" x2="28043" y2="64762"/>
                        <a14:foregroundMark x1="27863" y1="70238" x2="27863" y2="70238"/>
                        <a14:foregroundMark x1="26420" y1="63929" x2="26420" y2="63929"/>
                        <a14:foregroundMark x1="65194" y1="48929" x2="65194" y2="48929"/>
                        <a14:foregroundMark x1="10460" y1="63571" x2="10460" y2="63571"/>
                        <a14:foregroundMark x1="29847" y1="66429" x2="29847" y2="66429"/>
                        <a14:foregroundMark x1="32372" y1="70000" x2="32372" y2="70000"/>
                        <a14:foregroundMark x1="32642" y1="68571" x2="32642" y2="68571"/>
                        <a14:foregroundMark x1="30568" y1="63929" x2="30568" y2="63929"/>
                        <a14:foregroundMark x1="28855" y1="64048" x2="28855" y2="64048"/>
                        <a14:foregroundMark x1="24076" y1="63810" x2="24076" y2="63810"/>
                        <a14:foregroundMark x1="23354" y1="65952" x2="23354" y2="65952"/>
                        <a14:foregroundMark x1="19116" y1="63810" x2="19116" y2="63810"/>
                        <a14:foregroundMark x1="17583" y1="63929" x2="17583" y2="63929"/>
                        <a14:foregroundMark x1="16501" y1="63929" x2="16501" y2="63929"/>
                        <a14:foregroundMark x1="38503" y1="65357" x2="38503" y2="65357"/>
                        <a14:foregroundMark x1="39675" y1="67262" x2="39675" y2="67262"/>
                        <a14:foregroundMark x1="40397" y1="66786" x2="40397" y2="66786"/>
                        <a14:foregroundMark x1="40577" y1="69286" x2="40577" y2="69286"/>
                        <a14:foregroundMark x1="46979" y1="66667" x2="46979" y2="66667"/>
                        <a14:foregroundMark x1="45537" y1="63929" x2="45537" y2="63929"/>
                        <a14:foregroundMark x1="43643" y1="63810" x2="43643" y2="63810"/>
                        <a14:foregroundMark x1="53922" y1="66190" x2="53922" y2="66190"/>
                        <a14:foregroundMark x1="54103" y1="67738" x2="54103" y2="67738"/>
                        <a14:foregroundMark x1="53291" y1="64167" x2="53291" y2="64167"/>
                        <a14:foregroundMark x1="56898" y1="63929" x2="56898" y2="63929"/>
                        <a14:foregroundMark x1="54914" y1="64048" x2="54914" y2="64048"/>
                        <a14:foregroundMark x1="52480" y1="63929" x2="52480" y2="63929"/>
                        <a14:foregroundMark x1="58251" y1="65476" x2="58251" y2="65476"/>
                        <a14:foregroundMark x1="58521" y1="64286" x2="58521" y2="64286"/>
                        <a14:foregroundMark x1="57890" y1="63929" x2="57890" y2="63929"/>
                        <a14:foregroundMark x1="60054" y1="64048" x2="60054" y2="64048"/>
                        <a14:foregroundMark x1="63210" y1="64524" x2="63210" y2="64524"/>
                        <a14:foregroundMark x1="63390" y1="65595" x2="63390" y2="65595"/>
                        <a14:foregroundMark x1="61948" y1="64048" x2="61948" y2="64048"/>
                        <a14:foregroundMark x1="65284" y1="64881" x2="65284" y2="64881"/>
                        <a14:foregroundMark x1="66727" y1="63810" x2="66727" y2="63810"/>
                        <a14:foregroundMark x1="64112" y1="63810" x2="64112" y2="63810"/>
                        <a14:foregroundMark x1="68620" y1="69286" x2="68620" y2="69286"/>
                        <a14:foregroundMark x1="70153" y1="66905" x2="70153" y2="66905"/>
                        <a14:foregroundMark x1="70965" y1="63929" x2="70965" y2="63929"/>
                        <a14:foregroundMark x1="69071" y1="63810" x2="69071" y2="63810"/>
                        <a14:foregroundMark x1="79351" y1="66190" x2="79351" y2="66190"/>
                        <a14:foregroundMark x1="81785" y1="66310" x2="81785" y2="66310"/>
                        <a14:foregroundMark x1="85122" y1="65357" x2="85122" y2="65357"/>
                        <a14:foregroundMark x1="88458" y1="65595" x2="88458" y2="65595"/>
                        <a14:foregroundMark x1="90171" y1="64167" x2="90171" y2="64167"/>
                        <a14:foregroundMark x1="88999" y1="63929" x2="88999" y2="63929"/>
                        <a14:foregroundMark x1="87015" y1="63810" x2="87015" y2="63810"/>
                        <a14:foregroundMark x1="86384" y1="66071" x2="86384" y2="66071"/>
                        <a14:foregroundMark x1="84941" y1="64048" x2="84941" y2="64048"/>
                        <a14:foregroundMark x1="80794" y1="63929" x2="80794" y2="63929"/>
                        <a14:foregroundMark x1="80252" y1="63810" x2="80252" y2="63810"/>
                        <a14:foregroundMark x1="73760" y1="67024" x2="73760" y2="67024"/>
                        <a14:foregroundMark x1="77728" y1="66667" x2="77728" y2="66667"/>
                        <a14:foregroundMark x1="75654" y1="63929" x2="75654" y2="63929"/>
                        <a14:foregroundMark x1="78269" y1="63929" x2="78269" y2="63929"/>
                        <a14:foregroundMark x1="77728" y1="28810" x2="77728" y2="28810"/>
                        <a14:foregroundMark x1="84310" y1="30476" x2="84310" y2="30476"/>
                        <a14:foregroundMark x1="79892" y1="30714" x2="79892" y2="30714"/>
                        <a14:backgroundMark x1="12173" y1="64881" x2="12173" y2="64881"/>
                        <a14:backgroundMark x1="16952" y1="65000" x2="16952" y2="65000"/>
                        <a14:backgroundMark x1="68711" y1="67500" x2="68711" y2="67500"/>
                        <a14:backgroundMark x1="71055" y1="65714" x2="71055" y2="65714"/>
                        <a14:backgroundMark x1="73309" y1="65952" x2="73309" y2="65952"/>
                        <a14:backgroundMark x1="66727" y1="65238" x2="66727" y2="65238"/>
                        <a14:backgroundMark x1="56988" y1="65952" x2="56988" y2="65952"/>
                        <a14:backgroundMark x1="54193" y1="65476" x2="54193" y2="65476"/>
                        <a14:backgroundMark x1="55816" y1="67381" x2="55816" y2="67381"/>
                        <a14:backgroundMark x1="54554" y1="65714" x2="54554" y2="65714"/>
                        <a14:backgroundMark x1="46078" y1="65833" x2="46078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97" y="-171400"/>
            <a:ext cx="5885285" cy="445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64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6A2-CD74-45C8-B2FF-533920EA189D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7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1246-1766-4325-B70B-F2C174E5F514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43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2D53-86A2-4F60-AD07-BBBACCDAAE33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82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34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46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97E7-D5E5-4B5F-8BBA-62D3BA472F1E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0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9C87-0CDF-4FF8-BEFB-5960FDA28501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ko-KR" altLang="en-US"/>
          </a:p>
        </p:txBody>
      </p:sp>
      <p:sp>
        <p:nvSpPr>
          <p:cNvPr id="9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개체 틀 1"/>
          <p:cNvSpPr txBox="1">
            <a:spLocks/>
          </p:cNvSpPr>
          <p:nvPr userDrawn="1"/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124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68BD-0A44-4DB6-AA93-532C5AF1CF69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F10E-1F03-47EF-B26A-5700C3C8DDF3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9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141B-F00A-4AAE-A555-BDAFD57F5139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6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006-C769-43D5-BE6D-9129DAE6BF04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6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F7F6-10CD-40B2-B396-A906575AC436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5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1pPr>
      <a:lvl2pPr marL="8001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2pPr>
      <a:lvl3pPr marL="12001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b="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3pPr>
      <a:lvl4pPr marL="16573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4pPr>
      <a:lvl5pPr marL="21145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범위를 지정하고 차트 삽입하기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그림과 </a:t>
            </a:r>
            <a:r>
              <a:rPr lang="ko-KR" altLang="en-US" sz="1800" b="0" dirty="0"/>
              <a:t>같이 묶은 세로 막대형 차트가 </a:t>
            </a:r>
            <a:r>
              <a:rPr lang="ko-KR" altLang="en-US" sz="1800" b="0" dirty="0" smtClean="0"/>
              <a:t>만들어지고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디자인</a:t>
            </a:r>
            <a:r>
              <a:rPr lang="en-US" altLang="ko-KR" sz="1800" b="0" dirty="0"/>
              <a:t>], [</a:t>
            </a:r>
            <a:r>
              <a:rPr lang="ko-KR" altLang="en-US" sz="1800" b="0" dirty="0"/>
              <a:t>레이아웃</a:t>
            </a:r>
            <a:r>
              <a:rPr lang="en-US" altLang="ko-KR" sz="1800" b="0" dirty="0"/>
              <a:t>], [</a:t>
            </a:r>
            <a:r>
              <a:rPr lang="ko-KR" altLang="en-US" sz="1800" b="0" dirty="0"/>
              <a:t>서식</a:t>
            </a:r>
            <a:r>
              <a:rPr lang="en-US" altLang="ko-KR" sz="1800" b="0" dirty="0"/>
              <a:t>] </a:t>
            </a:r>
            <a:r>
              <a:rPr lang="ko-KR" altLang="en-US" sz="1800" b="0" dirty="0" smtClean="0"/>
              <a:t>탭 등 </a:t>
            </a:r>
            <a:r>
              <a:rPr lang="en-US" altLang="ko-KR" sz="1800" b="0" dirty="0"/>
              <a:t>3</a:t>
            </a:r>
            <a:r>
              <a:rPr lang="ko-KR" altLang="en-US" sz="1800" b="0" dirty="0"/>
              <a:t>개의 차트 관련 메뉴가 </a:t>
            </a:r>
            <a:r>
              <a:rPr lang="ko-KR" altLang="en-US" sz="1800" b="0" dirty="0" smtClean="0"/>
              <a:t>생성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차트 영역부분을 </a:t>
            </a:r>
            <a:r>
              <a:rPr lang="ko-KR" altLang="en-US" sz="1800" b="0" dirty="0" smtClean="0"/>
              <a:t>클릭한 후 </a:t>
            </a:r>
            <a:r>
              <a:rPr lang="ko-KR" altLang="en-US" sz="1800" b="0" dirty="0" err="1" smtClean="0"/>
              <a:t>드래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err="1" smtClean="0"/>
              <a:t>그하여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위치를 이동할 수도 있고</a:t>
            </a:r>
            <a:r>
              <a:rPr lang="en-US" altLang="ko-KR" sz="1800" b="0" dirty="0"/>
              <a:t>,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크기 </a:t>
            </a:r>
            <a:r>
              <a:rPr lang="ko-KR" altLang="en-US" sz="1800" b="0" dirty="0" err="1"/>
              <a:t>조절점을</a:t>
            </a:r>
            <a:r>
              <a:rPr lang="ko-KR" altLang="en-US" sz="1800" b="0" dirty="0"/>
              <a:t> 이용해서 </a:t>
            </a:r>
            <a:r>
              <a:rPr lang="ko-KR" altLang="en-US" sz="1800" b="0" dirty="0" smtClean="0"/>
              <a:t>크기를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조절 가능</a:t>
            </a:r>
            <a:endParaRPr lang="en-US" altLang="ko-KR" sz="1800" b="0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64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 smtClean="0"/>
              <a:t>차트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차트 도구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)</a:t>
            </a:r>
            <a:r>
              <a:rPr lang="ko-KR" altLang="en-US" dirty="0" smtClean="0"/>
              <a:t> 사용하기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차트를 선택하면 나타나는 상황 탭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①</a:t>
            </a:r>
            <a:r>
              <a:rPr lang="ko-KR" altLang="en-US" b="0" dirty="0" smtClean="0"/>
              <a:t> </a:t>
            </a:r>
            <a:r>
              <a:rPr lang="ko-KR" altLang="en-US" b="0" dirty="0"/>
              <a:t>차트 종류 변경</a:t>
            </a:r>
          </a:p>
          <a:p>
            <a:pPr lvl="2"/>
            <a:r>
              <a:rPr lang="ko-KR" altLang="en-US" b="0" dirty="0"/>
              <a:t>현재의 차트에서 다른 종류의 차트로 변경할 때 사용한다</a:t>
            </a:r>
            <a:r>
              <a:rPr lang="en-US" altLang="ko-KR" b="0" dirty="0"/>
              <a:t>.</a:t>
            </a:r>
          </a:p>
          <a:p>
            <a:pPr marL="0" indent="0">
              <a:buNone/>
            </a:pPr>
            <a:endParaRPr lang="en-US" altLang="ko-KR" b="0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②</a:t>
            </a:r>
            <a:r>
              <a:rPr lang="ko-KR" altLang="en-US" b="0" dirty="0" smtClean="0"/>
              <a:t> </a:t>
            </a:r>
            <a:r>
              <a:rPr lang="ko-KR" altLang="en-US" b="0" dirty="0"/>
              <a:t>서식 파일로 저장</a:t>
            </a:r>
          </a:p>
          <a:p>
            <a:pPr lvl="2"/>
            <a:r>
              <a:rPr lang="ko-KR" altLang="en-US" b="0" dirty="0"/>
              <a:t>현재 차트에 적용된 서식을 서식 파일로 저장해서 앞으로 만들 차트에 적용할 때 사용한다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585200" cy="114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94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 smtClean="0"/>
              <a:t>차트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차트 도구 사용하기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③</a:t>
            </a:r>
            <a:r>
              <a:rPr lang="ko-KR" altLang="en-US" b="0" dirty="0" smtClean="0"/>
              <a:t> </a:t>
            </a:r>
            <a:r>
              <a:rPr lang="ko-KR" altLang="en-US" b="0" dirty="0"/>
              <a:t>행</a:t>
            </a:r>
            <a:r>
              <a:rPr lang="en-US" altLang="ko-KR" b="0" dirty="0"/>
              <a:t>/</a:t>
            </a:r>
            <a:r>
              <a:rPr lang="ko-KR" altLang="en-US" b="0" dirty="0"/>
              <a:t>열 전환</a:t>
            </a:r>
          </a:p>
          <a:p>
            <a:pPr lvl="2"/>
            <a:r>
              <a:rPr lang="ko-KR" altLang="en-US" b="0" dirty="0" smtClean="0"/>
              <a:t>차트의 </a:t>
            </a:r>
            <a:r>
              <a:rPr lang="ko-KR" altLang="en-US" b="0" dirty="0"/>
              <a:t>가로축과 세로축을 변경할 때 사용한다</a:t>
            </a:r>
            <a:r>
              <a:rPr lang="en-US" altLang="ko-KR" b="0" dirty="0"/>
              <a:t>.</a:t>
            </a:r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endParaRPr lang="en-US" altLang="ko-KR" b="0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④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 선택</a:t>
            </a:r>
          </a:p>
          <a:p>
            <a:pPr lvl="2"/>
            <a:r>
              <a:rPr lang="ko-KR" altLang="en-US" b="0" dirty="0"/>
              <a:t>차트에 반영할 데이터 영역을 지정할 때 사용한다</a:t>
            </a:r>
            <a:r>
              <a:rPr lang="en-US" altLang="ko-KR" b="0" dirty="0"/>
              <a:t>.</a:t>
            </a:r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endParaRPr lang="en-US" altLang="ko-KR" b="0" dirty="0" smtClean="0"/>
          </a:p>
          <a:p>
            <a:pPr marL="0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 </a:t>
            </a:r>
            <a:r>
              <a:rPr lang="ko-KR" altLang="en-US" b="0" dirty="0" smtClean="0">
                <a:solidFill>
                  <a:srgbClr val="FF0000"/>
                </a:solidFill>
              </a:rPr>
              <a:t>⑤</a:t>
            </a:r>
            <a:r>
              <a:rPr lang="ko-KR" altLang="en-US" b="0" dirty="0" smtClean="0"/>
              <a:t> </a:t>
            </a:r>
            <a:r>
              <a:rPr lang="ko-KR" altLang="en-US" b="0" dirty="0"/>
              <a:t>차트 레이아웃</a:t>
            </a:r>
          </a:p>
          <a:p>
            <a:pPr lvl="2"/>
            <a:r>
              <a:rPr lang="ko-KR" altLang="en-US" b="0" dirty="0"/>
              <a:t>레이아웃 탭에서 적용할 속성들을 조합해서 빠르게 적용할 때 사용한다</a:t>
            </a:r>
            <a:r>
              <a:rPr lang="en-US" altLang="ko-KR" b="0" dirty="0"/>
              <a:t>.</a:t>
            </a:r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endParaRPr lang="en-US" altLang="ko-KR" b="0" dirty="0" smtClean="0"/>
          </a:p>
          <a:p>
            <a:pPr marL="0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</a:t>
            </a:r>
            <a:r>
              <a:rPr lang="ko-KR" altLang="en-US" b="0" dirty="0" smtClean="0"/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⑥</a:t>
            </a:r>
            <a:r>
              <a:rPr lang="ko-KR" altLang="en-US" b="0" dirty="0" smtClean="0"/>
              <a:t> </a:t>
            </a:r>
            <a:r>
              <a:rPr lang="ko-KR" altLang="en-US" b="0" dirty="0"/>
              <a:t>차트 스타일</a:t>
            </a:r>
          </a:p>
          <a:p>
            <a:pPr lvl="2"/>
            <a:r>
              <a:rPr lang="ko-KR" altLang="en-US" b="0" dirty="0"/>
              <a:t>차트 스타일을 빠르게 적용할 때 사용한다</a:t>
            </a:r>
            <a:r>
              <a:rPr lang="en-US" altLang="ko-KR" b="0" dirty="0" smtClean="0"/>
              <a:t>.</a:t>
            </a:r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⑦</a:t>
            </a:r>
            <a:r>
              <a:rPr lang="ko-KR" altLang="en-US" b="0" dirty="0" smtClean="0"/>
              <a:t> </a:t>
            </a:r>
            <a:r>
              <a:rPr lang="ko-KR" altLang="en-US" b="0" dirty="0"/>
              <a:t>차트 이동</a:t>
            </a:r>
          </a:p>
          <a:p>
            <a:pPr lvl="2"/>
            <a:r>
              <a:rPr lang="ko-KR" altLang="en-US" b="0" dirty="0"/>
              <a:t>차트를 다른 시트로 이동할 때 사용한다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41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256584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종류 변경하기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108012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b="0" dirty="0"/>
              <a:t>엑셀에서는 기존에 만들어진 차트를 다른 형태의 차트로 변형시키거나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단일 데이터 계열에 </a:t>
            </a:r>
            <a:r>
              <a:rPr lang="ko-KR" altLang="en-US" sz="2000" b="0" dirty="0" smtClean="0"/>
              <a:t>대해서 다른 </a:t>
            </a:r>
            <a:r>
              <a:rPr lang="ko-KR" altLang="en-US" sz="2000" b="0" dirty="0"/>
              <a:t>차트로 변경할 수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그럼 기존의 막대차트를 </a:t>
            </a:r>
            <a:r>
              <a:rPr lang="ko-KR" altLang="en-US" sz="2000" b="0" dirty="0" err="1"/>
              <a:t>꺽은선형</a:t>
            </a:r>
            <a:r>
              <a:rPr lang="ko-KR" altLang="en-US" sz="2000" b="0" dirty="0"/>
              <a:t> 차트로 </a:t>
            </a:r>
            <a:r>
              <a:rPr lang="ko-KR" altLang="en-US" sz="2000" b="0" dirty="0" smtClean="0"/>
              <a:t>변경시켜보자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그리고 </a:t>
            </a:r>
            <a:r>
              <a:rPr lang="ko-KR" altLang="en-US" sz="2000" b="0" dirty="0" smtClean="0"/>
              <a:t>실용컴퓨터 </a:t>
            </a:r>
            <a:r>
              <a:rPr lang="ko-KR" altLang="en-US" sz="2000" b="0" dirty="0"/>
              <a:t>계열만 </a:t>
            </a:r>
            <a:r>
              <a:rPr lang="ko-KR" altLang="en-US" sz="2000" b="0" dirty="0" err="1"/>
              <a:t>꺽은선형</a:t>
            </a:r>
            <a:r>
              <a:rPr lang="ko-KR" altLang="en-US" sz="2000" b="0" dirty="0"/>
              <a:t> 차트로 변경시켜보자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13" name="내용 개체 틀 4"/>
          <p:cNvSpPr>
            <a:spLocks noGrp="1"/>
          </p:cNvSpPr>
          <p:nvPr>
            <p:ph idx="1"/>
          </p:nvPr>
        </p:nvSpPr>
        <p:spPr>
          <a:xfrm>
            <a:off x="4993704" y="2783832"/>
            <a:ext cx="3826768" cy="36611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종류를 바꾸고자 하는 차트의 </a:t>
            </a:r>
            <a:r>
              <a:rPr lang="ko-KR" altLang="en-US" sz="1800" b="0" dirty="0" smtClean="0"/>
              <a:t>차트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영역을 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디자인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종류</a:t>
            </a:r>
            <a:r>
              <a:rPr lang="en-US" altLang="ko-KR" sz="1800" b="0" dirty="0"/>
              <a:t>] 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차트 종류 변경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29083"/>
            <a:ext cx="4680000" cy="376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종류 변경하기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「차트 종류 변경」 대화상자에서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err="1" smtClean="0"/>
              <a:t>꺽은선형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err="1"/>
              <a:t>꺽은선형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16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278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종류 변경하기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그림과 </a:t>
            </a:r>
            <a:r>
              <a:rPr lang="ko-KR" altLang="en-US" sz="1800" b="0" dirty="0"/>
              <a:t>같이 차트의 </a:t>
            </a:r>
            <a:r>
              <a:rPr lang="ko-KR" altLang="en-US" sz="1800" b="0" dirty="0" smtClean="0"/>
              <a:t>종류를 </a:t>
            </a:r>
            <a:r>
              <a:rPr lang="ko-KR" altLang="en-US" sz="1800" b="0" dirty="0" err="1"/>
              <a:t>꺽은선형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차트로 변경</a:t>
            </a:r>
            <a:endParaRPr lang="en-US" altLang="ko-KR" sz="1800" b="0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1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종류 변경하기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/>
              <a:t>[</a:t>
            </a:r>
            <a:r>
              <a:rPr lang="ko-KR" altLang="en-US" sz="1800" b="0" dirty="0"/>
              <a:t>계열</a:t>
            </a:r>
            <a:r>
              <a:rPr lang="en-US" altLang="ko-KR" sz="1800" b="0" dirty="0"/>
              <a:t>:</a:t>
            </a:r>
            <a:r>
              <a:rPr lang="ko-KR" altLang="en-US" sz="1800" b="0" dirty="0"/>
              <a:t>영어회화</a:t>
            </a:r>
            <a:r>
              <a:rPr lang="en-US" altLang="ko-KR" sz="1800" b="0" dirty="0"/>
              <a:t>] </a:t>
            </a:r>
            <a:r>
              <a:rPr lang="ko-KR" altLang="en-US" sz="1800" b="0" dirty="0" smtClean="0"/>
              <a:t>차트를 묶은 세로 </a:t>
            </a:r>
            <a:r>
              <a:rPr lang="ko-KR" altLang="en-US" sz="1800" b="0" dirty="0"/>
              <a:t>막대형 차트로 변경시켜보자</a:t>
            </a:r>
            <a:r>
              <a:rPr lang="en-US" altLang="ko-KR" sz="1800" b="0" dirty="0"/>
              <a:t>.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계열</a:t>
            </a:r>
            <a:r>
              <a:rPr lang="en-US" altLang="ko-KR" sz="1800" b="0" dirty="0"/>
              <a:t>:</a:t>
            </a:r>
            <a:r>
              <a:rPr lang="ko-KR" altLang="en-US" sz="1800" b="0" dirty="0"/>
              <a:t>영어회화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클릭하고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디자인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종류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차트 종류 변경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10000"/>
            <a:ext cx="4680000" cy="377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9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종류 변경하기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「차트 종류 변경」 대화상자에서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세로 막대형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묶은 세로 막대형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2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9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종류 변경하기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계열</a:t>
            </a:r>
            <a:r>
              <a:rPr lang="en-US" altLang="ko-KR" sz="1800" b="0" dirty="0"/>
              <a:t>:</a:t>
            </a:r>
            <a:r>
              <a:rPr lang="ko-KR" altLang="en-US" sz="1800" b="0" dirty="0"/>
              <a:t>영어회화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차트만 </a:t>
            </a:r>
            <a:r>
              <a:rPr lang="ko-KR" altLang="en-US" sz="1800" b="0" dirty="0" smtClean="0"/>
              <a:t>막대 그래프로 변경</a:t>
            </a:r>
            <a:endParaRPr lang="en-US" altLang="ko-KR" sz="1800" b="0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1710000"/>
            <a:ext cx="4680000" cy="37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6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256584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행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전환하기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10801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2000" b="0" dirty="0"/>
              <a:t>차트를 작성하면 기본적으로 행 제목들이 </a:t>
            </a:r>
            <a:r>
              <a:rPr lang="en-US" altLang="ko-KR" sz="2000" b="0" dirty="0"/>
              <a:t>X</a:t>
            </a:r>
            <a:r>
              <a:rPr lang="ko-KR" altLang="en-US" sz="2000" b="0" dirty="0"/>
              <a:t>축이 되고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열 제목들이 각각의 범례가 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하지만 </a:t>
            </a:r>
            <a:r>
              <a:rPr lang="ko-KR" altLang="en-US" sz="2000" b="0" dirty="0" smtClean="0"/>
              <a:t>사용자의 </a:t>
            </a:r>
            <a:r>
              <a:rPr lang="ko-KR" altLang="en-US" sz="2000" b="0" dirty="0"/>
              <a:t>요구에 따라 간단하게 </a:t>
            </a:r>
            <a:r>
              <a:rPr lang="en-US" altLang="ko-KR" sz="2000" b="0" dirty="0"/>
              <a:t>X</a:t>
            </a:r>
            <a:r>
              <a:rPr lang="ko-KR" altLang="en-US" sz="2000" b="0" dirty="0"/>
              <a:t>축과 범례를 바꿀 수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다음의 데이터를 이용해서 </a:t>
            </a:r>
            <a:r>
              <a:rPr lang="ko-KR" altLang="en-US" sz="2000" b="0" dirty="0" err="1" smtClean="0"/>
              <a:t>꺽은선형</a:t>
            </a:r>
            <a:r>
              <a:rPr lang="ko-KR" altLang="en-US" sz="2000" b="0" dirty="0" smtClean="0"/>
              <a:t> 차트를 그리고 </a:t>
            </a:r>
            <a:r>
              <a:rPr lang="ko-KR" altLang="en-US" sz="2000" b="0" dirty="0"/>
              <a:t>행과 열을 전환해 보자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13" name="내용 개체 틀 4"/>
          <p:cNvSpPr>
            <a:spLocks noGrp="1"/>
          </p:cNvSpPr>
          <p:nvPr>
            <p:ph idx="1"/>
          </p:nvPr>
        </p:nvSpPr>
        <p:spPr>
          <a:xfrm>
            <a:off x="4993704" y="2783832"/>
            <a:ext cx="3826768" cy="36611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1900" b="0" dirty="0">
                <a:solidFill>
                  <a:srgbClr val="6600FF"/>
                </a:solidFill>
              </a:rPr>
              <a:t>차트 만들기</a:t>
            </a:r>
            <a:endParaRPr lang="en-US" altLang="ko-KR" sz="19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차트를 그릴 영역에 블록을 </a:t>
            </a:r>
            <a:r>
              <a:rPr lang="ko-KR" altLang="en-US" sz="1800" b="0" dirty="0" smtClean="0"/>
              <a:t>설정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②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차트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err="1" smtClean="0"/>
              <a:t>꺽은선형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err="1"/>
              <a:t>드롭다운해서</a:t>
            </a:r>
            <a:r>
              <a:rPr lang="ko-KR" altLang="en-US" sz="1800" b="0" dirty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err="1" smtClean="0"/>
              <a:t>꺽은선형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817040"/>
            <a:ext cx="4680000" cy="3972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22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CHAPTER 06 </a:t>
            </a:r>
            <a:r>
              <a:rPr lang="ko-KR" altLang="en-US" sz="1800" dirty="0" smtClean="0"/>
              <a:t>수치데이터의 흐름을 한눈에 보여주는 차트와 </a:t>
            </a:r>
            <a:r>
              <a:rPr lang="ko-KR" altLang="en-US" sz="1800" dirty="0" err="1" smtClean="0"/>
              <a:t>스파크라인</a:t>
            </a:r>
            <a:r>
              <a:rPr lang="ko-KR" altLang="en-US" sz="1800" dirty="0" smtClean="0"/>
              <a:t> 만들기</a:t>
            </a:r>
            <a:endParaRPr lang="ko-KR" altLang="en-US" sz="18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1331640" y="1700808"/>
            <a:ext cx="6336704" cy="4281116"/>
            <a:chOff x="1547664" y="1740172"/>
            <a:chExt cx="6336704" cy="4281116"/>
          </a:xfrm>
        </p:grpSpPr>
        <p:grpSp>
          <p:nvGrpSpPr>
            <p:cNvPr id="7" name="그룹 6"/>
            <p:cNvGrpSpPr/>
            <p:nvPr/>
          </p:nvGrpSpPr>
          <p:grpSpPr>
            <a:xfrm>
              <a:off x="1547664" y="1758345"/>
              <a:ext cx="1450939" cy="545597"/>
              <a:chOff x="755576" y="2118047"/>
              <a:chExt cx="1368152" cy="461665"/>
            </a:xfrm>
          </p:grpSpPr>
          <p:sp>
            <p:nvSpPr>
              <p:cNvPr id="39" name="직사각형 5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6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1" name="TextBox 7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1</a:t>
                </a:r>
                <a:endParaRPr lang="ko-KR" altLang="en-US" sz="2400" b="1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547664" y="2714636"/>
              <a:ext cx="1450939" cy="545597"/>
              <a:chOff x="755576" y="2118047"/>
              <a:chExt cx="1368152" cy="461665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2</a:t>
                </a:r>
                <a:endParaRPr lang="ko-KR" altLang="en-US" sz="2400" b="1" dirty="0"/>
              </a:p>
            </p:txBody>
          </p:sp>
        </p:grpSp>
        <p:grpSp>
          <p:nvGrpSpPr>
            <p:cNvPr id="9" name="그룹 13"/>
            <p:cNvGrpSpPr/>
            <p:nvPr/>
          </p:nvGrpSpPr>
          <p:grpSpPr>
            <a:xfrm>
              <a:off x="1547664" y="3661245"/>
              <a:ext cx="1450939" cy="545597"/>
              <a:chOff x="755576" y="2118047"/>
              <a:chExt cx="1368152" cy="461665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3</a:t>
                </a:r>
                <a:endParaRPr lang="ko-KR" altLang="en-US" sz="2400" b="1" dirty="0"/>
              </a:p>
            </p:txBody>
          </p:sp>
        </p:grpSp>
        <p:grpSp>
          <p:nvGrpSpPr>
            <p:cNvPr id="10" name="그룹 17"/>
            <p:cNvGrpSpPr/>
            <p:nvPr/>
          </p:nvGrpSpPr>
          <p:grpSpPr>
            <a:xfrm>
              <a:off x="1547664" y="4602840"/>
              <a:ext cx="1450939" cy="545597"/>
              <a:chOff x="755576" y="2118047"/>
              <a:chExt cx="1368152" cy="461665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4</a:t>
                </a:r>
                <a:endParaRPr lang="ko-KR" altLang="en-US" sz="2400" b="1" dirty="0"/>
              </a:p>
            </p:txBody>
          </p:sp>
        </p:grpSp>
        <p:grpSp>
          <p:nvGrpSpPr>
            <p:cNvPr id="11" name="그룹 21"/>
            <p:cNvGrpSpPr/>
            <p:nvPr/>
          </p:nvGrpSpPr>
          <p:grpSpPr>
            <a:xfrm>
              <a:off x="1547664" y="5475691"/>
              <a:ext cx="1450939" cy="545597"/>
              <a:chOff x="755576" y="2118047"/>
              <a:chExt cx="1368152" cy="461665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5</a:t>
                </a:r>
                <a:endParaRPr lang="ko-KR" altLang="en-US" sz="2400" b="1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3151468" y="1740172"/>
              <a:ext cx="4588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엑셀에서 제공되는 차트의 종류</a:t>
              </a:r>
              <a:endParaRPr lang="ko-KR" alt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51469" y="2708920"/>
              <a:ext cx="4732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 smtClean="0"/>
                <a:t>차트 만들기</a:t>
              </a:r>
              <a:endParaRPr lang="ko-KR" altLang="en-US" sz="2400" b="1" spc="-1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1469" y="3661245"/>
              <a:ext cx="3218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/>
                <a:t>차트 편집하기</a:t>
              </a:r>
              <a:endParaRPr lang="ko-KR" altLang="en-US" sz="2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51468" y="4603719"/>
              <a:ext cx="4186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/>
                <a:t>용도별 차트 만들기</a:t>
              </a:r>
              <a:endParaRPr lang="ko-KR" altLang="en-US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51469" y="5475690"/>
              <a:ext cx="3218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스파크라인</a:t>
              </a:r>
              <a:r>
                <a:rPr lang="ko-KR" altLang="en-US" sz="2400" b="1" dirty="0" smtClean="0"/>
                <a:t> 만들기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4881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행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전환하기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</a:t>
            </a:r>
            <a:r>
              <a:rPr lang="ko-KR" altLang="en-US" sz="1800" b="0" dirty="0" err="1"/>
              <a:t>꺽은선형</a:t>
            </a:r>
            <a:r>
              <a:rPr lang="ko-KR" altLang="en-US" sz="1800" b="0" dirty="0"/>
              <a:t> 차트가 </a:t>
            </a:r>
            <a:r>
              <a:rPr lang="ko-KR" altLang="en-US" sz="1800" b="0" dirty="0" smtClean="0"/>
              <a:t>완성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행</a:t>
            </a:r>
            <a:r>
              <a:rPr lang="en-US" altLang="ko-KR" sz="1800" b="0" dirty="0" smtClean="0">
                <a:solidFill>
                  <a:srgbClr val="6600FF"/>
                </a:solidFill>
              </a:rPr>
              <a:t>/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열 전환하기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디자인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데이터</a:t>
            </a:r>
            <a:r>
              <a:rPr lang="en-US" altLang="ko-KR" sz="1800" b="0" dirty="0"/>
              <a:t>] </a:t>
            </a:r>
            <a:r>
              <a:rPr lang="ko-KR" altLang="en-US" sz="1800" b="0" dirty="0" smtClean="0"/>
              <a:t>그룹에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행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열전환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98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99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행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전환하기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행과 열이 서로 전환되었다</a:t>
            </a:r>
            <a:r>
              <a:rPr lang="en-US" altLang="ko-KR" sz="1800" b="0" dirty="0" smtClean="0"/>
              <a:t>. </a:t>
            </a:r>
            <a:r>
              <a:rPr lang="ko-KR" altLang="en-US" sz="1800" b="0" dirty="0" smtClean="0"/>
              <a:t>하지만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빈 셀로 인해 차트들이 </a:t>
            </a:r>
            <a:r>
              <a:rPr lang="ko-KR" altLang="en-US" sz="1800" b="0" dirty="0" smtClean="0"/>
              <a:t>연결되지 못하고 </a:t>
            </a:r>
            <a:r>
              <a:rPr lang="ko-KR" altLang="en-US" sz="1800" b="0" dirty="0"/>
              <a:t>서로 떨어져 있다</a:t>
            </a:r>
            <a:r>
              <a:rPr lang="en-US" altLang="ko-KR" sz="1800" b="0" dirty="0"/>
              <a:t>.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떨어져 있는 셀들 연결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디자인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데이터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데이터 선택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98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4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행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전환하기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빈 셀 처리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「</a:t>
            </a:r>
            <a:r>
              <a:rPr lang="ko-KR" altLang="en-US" sz="1800" b="0" dirty="0"/>
              <a:t>데이터 원본 선택」 </a:t>
            </a:r>
            <a:r>
              <a:rPr lang="ko-KR" altLang="en-US" sz="1800" b="0" dirty="0" smtClean="0"/>
              <a:t>대화상자 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err="1" smtClean="0"/>
              <a:t>래쪽의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숨겨진 셀</a:t>
            </a:r>
            <a:r>
              <a:rPr lang="en-US" altLang="ko-KR" sz="1800" b="0" dirty="0"/>
              <a:t>/</a:t>
            </a:r>
            <a:r>
              <a:rPr lang="ko-KR" altLang="en-US" sz="1800" b="0" dirty="0" smtClean="0"/>
              <a:t>빈 셀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/>
              <a:t>   「숨겨진 </a:t>
            </a:r>
            <a:r>
              <a:rPr lang="ko-KR" altLang="en-US" sz="1800" b="0" dirty="0"/>
              <a:t>셀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빈 셀 설정</a:t>
            </a:r>
            <a:r>
              <a:rPr lang="ko-KR" altLang="en-US" sz="1800" b="0" dirty="0" smtClean="0"/>
              <a:t>」대화상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자에서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선으로 데이터 요소 </a:t>
            </a:r>
            <a:r>
              <a:rPr lang="ko-KR" altLang="en-US" sz="1800" b="0" dirty="0" smtClean="0"/>
              <a:t>연결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선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택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1094"/>
            <a:ext cx="4680000" cy="378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43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행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전환하기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행과 열이 전환되고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빈 </a:t>
            </a:r>
            <a:r>
              <a:rPr lang="ko-KR" altLang="en-US" sz="1800" b="0" dirty="0" smtClean="0"/>
              <a:t>셀이 연결된 </a:t>
            </a:r>
            <a:r>
              <a:rPr lang="ko-KR" altLang="en-US" sz="1800" b="0" dirty="0" err="1" smtClean="0"/>
              <a:t>꺽은선형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차트가 </a:t>
            </a:r>
            <a:r>
              <a:rPr lang="ko-KR" altLang="en-US" sz="1800" b="0" dirty="0" smtClean="0"/>
              <a:t>완성</a:t>
            </a:r>
            <a:endParaRPr lang="en-US" altLang="ko-KR" sz="1800" b="0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10000"/>
            <a:ext cx="4680000" cy="463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13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차트 편집하기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차트 도구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>)</a:t>
            </a:r>
            <a:r>
              <a:rPr lang="ko-KR" altLang="en-US" dirty="0" smtClean="0"/>
              <a:t> 사용하기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차트를 선택하면 나타나는 상황 탭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①</a:t>
            </a:r>
            <a:r>
              <a:rPr lang="ko-KR" altLang="en-US" b="0" dirty="0" smtClean="0"/>
              <a:t> </a:t>
            </a:r>
            <a:r>
              <a:rPr lang="ko-KR" altLang="en-US" b="0" dirty="0"/>
              <a:t>현재 선택 영역 그룹</a:t>
            </a:r>
          </a:p>
          <a:p>
            <a:pPr lvl="2"/>
            <a:r>
              <a:rPr lang="ko-KR" altLang="en-US" b="0" dirty="0" err="1"/>
              <a:t>드롭다운해서</a:t>
            </a:r>
            <a:r>
              <a:rPr lang="ko-KR" altLang="en-US" b="0" dirty="0"/>
              <a:t> 차트의 각 요소를 선택할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선택 영역 서식을 이용해서 선택된 각 요소에 </a:t>
            </a:r>
            <a:r>
              <a:rPr lang="ko-KR" altLang="en-US" b="0" dirty="0" smtClean="0"/>
              <a:t>대한 서식을 수정</a:t>
            </a:r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endParaRPr lang="en-US" altLang="ko-KR" b="0" dirty="0" smtClean="0"/>
          </a:p>
          <a:p>
            <a:pPr marL="0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 </a:t>
            </a:r>
            <a:r>
              <a:rPr lang="ko-KR" altLang="en-US" b="0" dirty="0" smtClean="0">
                <a:solidFill>
                  <a:srgbClr val="FF0000"/>
                </a:solidFill>
              </a:rPr>
              <a:t>②</a:t>
            </a:r>
            <a:r>
              <a:rPr lang="ko-KR" altLang="en-US" b="0" dirty="0" smtClean="0"/>
              <a:t> </a:t>
            </a:r>
            <a:r>
              <a:rPr lang="ko-KR" altLang="en-US" b="0" dirty="0"/>
              <a:t>삽입 그룹</a:t>
            </a:r>
          </a:p>
          <a:p>
            <a:pPr lvl="2"/>
            <a:r>
              <a:rPr lang="ko-KR" altLang="en-US" b="0" dirty="0"/>
              <a:t>그림과 도형</a:t>
            </a:r>
            <a:r>
              <a:rPr lang="en-US" altLang="ko-KR" b="0" dirty="0"/>
              <a:t>, </a:t>
            </a:r>
            <a:r>
              <a:rPr lang="ko-KR" altLang="en-US" b="0" dirty="0"/>
              <a:t>텍스트 상자를 삽입할 때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585200" cy="114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30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차트 편집하기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차트 도구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>)</a:t>
            </a:r>
            <a:r>
              <a:rPr lang="ko-KR" altLang="en-US" dirty="0" smtClean="0"/>
              <a:t> 사용하기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③</a:t>
            </a:r>
            <a:r>
              <a:rPr lang="ko-KR" altLang="en-US" b="0" dirty="0" smtClean="0"/>
              <a:t> </a:t>
            </a:r>
            <a:r>
              <a:rPr lang="ko-KR" altLang="en-US" b="0" dirty="0"/>
              <a:t>레이블 그룹</a:t>
            </a:r>
          </a:p>
          <a:p>
            <a:pPr lvl="2"/>
            <a:r>
              <a:rPr lang="ko-KR" altLang="en-US" b="0" dirty="0"/>
              <a:t>차트 제목</a:t>
            </a:r>
            <a:r>
              <a:rPr lang="en-US" altLang="ko-KR" b="0" dirty="0"/>
              <a:t>, </a:t>
            </a:r>
            <a:r>
              <a:rPr lang="ko-KR" altLang="en-US" b="0" dirty="0"/>
              <a:t>축 제목</a:t>
            </a:r>
            <a:r>
              <a:rPr lang="en-US" altLang="ko-KR" b="0" dirty="0"/>
              <a:t>, </a:t>
            </a:r>
            <a:r>
              <a:rPr lang="ko-KR" altLang="en-US" b="0" dirty="0"/>
              <a:t>범례 등을 삽입하고 수정할 때 </a:t>
            </a:r>
            <a:r>
              <a:rPr lang="ko-KR" altLang="en-US" b="0" dirty="0" smtClean="0"/>
              <a:t>사용</a:t>
            </a:r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endParaRPr lang="en-US" altLang="ko-KR" b="0" dirty="0" smtClean="0"/>
          </a:p>
          <a:p>
            <a:pPr marL="0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 </a:t>
            </a:r>
            <a:r>
              <a:rPr lang="ko-KR" altLang="en-US" b="0" dirty="0" smtClean="0">
                <a:solidFill>
                  <a:srgbClr val="FF0000"/>
                </a:solidFill>
              </a:rPr>
              <a:t>④</a:t>
            </a:r>
            <a:r>
              <a:rPr lang="ko-KR" altLang="en-US" b="0" dirty="0" smtClean="0"/>
              <a:t> </a:t>
            </a:r>
            <a:r>
              <a:rPr lang="ko-KR" altLang="en-US" b="0" dirty="0"/>
              <a:t>축 그룹</a:t>
            </a:r>
          </a:p>
          <a:p>
            <a:pPr lvl="2"/>
            <a:r>
              <a:rPr lang="ko-KR" altLang="en-US" b="0" dirty="0"/>
              <a:t>가로축과 세로축</a:t>
            </a:r>
            <a:r>
              <a:rPr lang="en-US" altLang="ko-KR" b="0" dirty="0"/>
              <a:t>, </a:t>
            </a:r>
            <a:r>
              <a:rPr lang="ko-KR" altLang="en-US" b="0" dirty="0"/>
              <a:t>눈금선을 삽입하거나 수정할 때 </a:t>
            </a:r>
            <a:r>
              <a:rPr lang="ko-KR" altLang="en-US" b="0" dirty="0" smtClean="0"/>
              <a:t>사용</a:t>
            </a:r>
            <a:endParaRPr lang="en-US" altLang="ko-KR" b="0" dirty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en-US" altLang="ko-KR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⑤</a:t>
            </a:r>
            <a:r>
              <a:rPr lang="ko-KR" altLang="en-US" b="0" dirty="0" smtClean="0"/>
              <a:t> </a:t>
            </a:r>
            <a:r>
              <a:rPr lang="ko-KR" altLang="en-US" b="0" dirty="0"/>
              <a:t>배경 그룹</a:t>
            </a:r>
          </a:p>
          <a:p>
            <a:pPr lvl="2"/>
            <a:r>
              <a:rPr lang="ko-KR" altLang="en-US" b="0" dirty="0"/>
              <a:t>그림 영역에 대해서 편집할 때 </a:t>
            </a:r>
            <a:r>
              <a:rPr lang="ko-KR" altLang="en-US" b="0" dirty="0" smtClean="0"/>
              <a:t>사용</a:t>
            </a:r>
            <a:endParaRPr lang="en-US" altLang="ko-KR" b="0" dirty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⑥</a:t>
            </a:r>
            <a:r>
              <a:rPr lang="ko-KR" altLang="en-US" b="0" dirty="0" smtClean="0"/>
              <a:t> </a:t>
            </a:r>
            <a:r>
              <a:rPr lang="ko-KR" altLang="en-US" b="0" dirty="0"/>
              <a:t>분석 그룹</a:t>
            </a:r>
          </a:p>
          <a:p>
            <a:pPr lvl="2"/>
            <a:r>
              <a:rPr lang="ko-KR" altLang="en-US" b="0" dirty="0"/>
              <a:t>차트의 데이터 계열을 분석할 때 </a:t>
            </a:r>
            <a:r>
              <a:rPr lang="ko-KR" altLang="en-US" b="0" dirty="0" smtClean="0"/>
              <a:t>사용</a:t>
            </a:r>
            <a:endParaRPr lang="en-US" altLang="ko-KR" b="0" dirty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 </a:t>
            </a:r>
            <a:r>
              <a:rPr lang="ko-KR" altLang="en-US" b="0" dirty="0" smtClean="0">
                <a:solidFill>
                  <a:srgbClr val="FF0000"/>
                </a:solidFill>
              </a:rPr>
              <a:t>⑦</a:t>
            </a:r>
            <a:r>
              <a:rPr lang="ko-KR" altLang="en-US" b="0" dirty="0" smtClean="0"/>
              <a:t> </a:t>
            </a:r>
            <a:r>
              <a:rPr lang="ko-KR" altLang="en-US" b="0" dirty="0"/>
              <a:t>속성 그룹</a:t>
            </a:r>
          </a:p>
          <a:p>
            <a:pPr lvl="2"/>
            <a:r>
              <a:rPr lang="ko-KR" altLang="en-US" b="0" dirty="0"/>
              <a:t>차트의 이름을 지정할 때 </a:t>
            </a:r>
            <a:r>
              <a:rPr lang="ko-KR" altLang="en-US" b="0" dirty="0" smtClean="0"/>
              <a:t>사용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9737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편집하기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256584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제목과 축 제목 달기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0" dirty="0"/>
              <a:t>차트 제목은 전체 차트가 무엇을 나타내는지를 말하며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축 </a:t>
            </a:r>
            <a:r>
              <a:rPr lang="ko-KR" altLang="en-US" sz="2000" b="0" dirty="0" smtClean="0"/>
              <a:t>제목은 </a:t>
            </a:r>
            <a:r>
              <a:rPr lang="ko-KR" altLang="en-US" sz="2000" b="0" dirty="0"/>
              <a:t>각축의 의미를 나타낸다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13" name="내용 개체 틀 4"/>
          <p:cNvSpPr>
            <a:spLocks noGrp="1"/>
          </p:cNvSpPr>
          <p:nvPr>
            <p:ph idx="1"/>
          </p:nvPr>
        </p:nvSpPr>
        <p:spPr>
          <a:xfrm>
            <a:off x="4993704" y="2492896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6600FF"/>
                </a:solidFill>
              </a:rPr>
              <a:t>차트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제목 달기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레이아웃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레이블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차트 제목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err="1" smtClean="0"/>
              <a:t>드롭다운하여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차트 위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를 클릭</a:t>
            </a:r>
            <a:endParaRPr lang="en-US" altLang="ko-KR" sz="1800" b="0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507836"/>
            <a:ext cx="4680000" cy="394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1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편집하기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제목과 출 제목 달기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차트 내부에 차트의 </a:t>
            </a:r>
            <a:r>
              <a:rPr lang="ko-KR" altLang="en-US" sz="1800" b="0" dirty="0" smtClean="0"/>
              <a:t>제목이 삽입되고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제목을 클릭해서 차트 </a:t>
            </a:r>
            <a:r>
              <a:rPr lang="ko-KR" altLang="en-US" sz="1800" b="0" dirty="0" smtClean="0"/>
              <a:t>제목을 변경 가능</a:t>
            </a:r>
            <a:endParaRPr lang="en-US" altLang="ko-KR" sz="1800" b="0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1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편집하기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제목과 출 제목 달기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세로축 제목 달기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레이아웃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레이블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축 제목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err="1"/>
              <a:t>드롭다운하여</a:t>
            </a:r>
            <a:r>
              <a:rPr lang="ko-KR" altLang="en-US" sz="1800" b="0" dirty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기본 </a:t>
            </a:r>
            <a:r>
              <a:rPr lang="ko-KR" altLang="en-US" sz="1800" b="0" dirty="0" smtClean="0"/>
              <a:t>세로 축 </a:t>
            </a:r>
            <a:r>
              <a:rPr lang="ko-KR" altLang="en-US" sz="1800" b="0" dirty="0"/>
              <a:t>제목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세로 </a:t>
            </a:r>
            <a:r>
              <a:rPr lang="ko-KR" altLang="en-US" sz="1800" b="0" dirty="0"/>
              <a:t>제목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261"/>
            <a:ext cx="4680000" cy="39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32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편집하기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제목과 출 제목 달기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차트 내부에 차트의 세로 </a:t>
            </a:r>
            <a:r>
              <a:rPr lang="ko-KR" altLang="en-US" sz="1800" b="0" dirty="0" smtClean="0"/>
              <a:t>축 제목이 </a:t>
            </a:r>
            <a:r>
              <a:rPr lang="ko-KR" altLang="en-US" sz="1800" b="0" dirty="0"/>
              <a:t>삽입되고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세로 축 제목을 </a:t>
            </a:r>
            <a:r>
              <a:rPr lang="ko-KR" altLang="en-US" sz="1800" b="0" dirty="0" smtClean="0"/>
              <a:t>클릭해 서 </a:t>
            </a:r>
            <a:r>
              <a:rPr lang="ko-KR" altLang="en-US" sz="1800" b="0" dirty="0"/>
              <a:t>세로 축 제목을 변경할 수 있다</a:t>
            </a:r>
            <a:r>
              <a:rPr lang="en-US" altLang="ko-KR" sz="1800" b="0" dirty="0"/>
              <a:t>.</a:t>
            </a:r>
            <a:endParaRPr lang="en-US" altLang="ko-KR" sz="1800" b="0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4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엑셀에서 제공하는 차트의 종류</a:t>
            </a:r>
            <a:endParaRPr lang="en-US" altLang="ko-KR" b="0" dirty="0"/>
          </a:p>
          <a:p>
            <a:pPr lvl="1"/>
            <a:r>
              <a:rPr lang="ko-KR" altLang="en-US" b="0" dirty="0"/>
              <a:t>세로 막대형</a:t>
            </a:r>
          </a:p>
          <a:p>
            <a:pPr lvl="2"/>
            <a:r>
              <a:rPr lang="ko-KR" altLang="en-US" b="0" dirty="0"/>
              <a:t>시간의 경과에 따른 데이터 변동을 표시하거나 각 항목 간의 데이터를 비교하여 </a:t>
            </a:r>
            <a:r>
              <a:rPr lang="ko-KR" altLang="en-US" b="0" dirty="0" smtClean="0"/>
              <a:t>증가 또는 </a:t>
            </a:r>
            <a:r>
              <a:rPr lang="ko-KR" altLang="en-US" b="0" dirty="0"/>
              <a:t>감소를 표시할 때 </a:t>
            </a:r>
            <a:r>
              <a:rPr lang="ko-KR" altLang="en-US" b="0" dirty="0" smtClean="0"/>
              <a:t>사용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dirty="0" smtClean="0"/>
              <a:t>종류 </a:t>
            </a:r>
            <a:r>
              <a:rPr lang="en-US" altLang="ko-KR" dirty="0" smtClean="0"/>
              <a:t>: </a:t>
            </a:r>
            <a:r>
              <a:rPr lang="en-US" altLang="ko-KR" b="0" dirty="0" smtClean="0"/>
              <a:t>2</a:t>
            </a:r>
            <a:r>
              <a:rPr lang="ko-KR" altLang="en-US" b="0" dirty="0"/>
              <a:t>차원</a:t>
            </a:r>
            <a:r>
              <a:rPr lang="en-US" altLang="ko-KR" b="0" dirty="0"/>
              <a:t>/3</a:t>
            </a:r>
            <a:r>
              <a:rPr lang="ko-KR" altLang="en-US" b="0" dirty="0"/>
              <a:t>차원 세로 막대</a:t>
            </a:r>
            <a:r>
              <a:rPr lang="en-US" altLang="ko-KR" b="0" dirty="0"/>
              <a:t>, </a:t>
            </a:r>
            <a:r>
              <a:rPr lang="ko-KR" altLang="en-US" b="0" dirty="0"/>
              <a:t>원통</a:t>
            </a:r>
            <a:r>
              <a:rPr lang="en-US" altLang="ko-KR" b="0" dirty="0"/>
              <a:t>, </a:t>
            </a:r>
            <a:r>
              <a:rPr lang="ko-KR" altLang="en-US" b="0" dirty="0"/>
              <a:t>원뿔</a:t>
            </a:r>
            <a:r>
              <a:rPr lang="en-US" altLang="ko-KR" b="0" dirty="0"/>
              <a:t>, </a:t>
            </a:r>
            <a:r>
              <a:rPr lang="ko-KR" altLang="en-US" b="0" dirty="0" smtClean="0"/>
              <a:t>피라미드형</a:t>
            </a:r>
            <a:endParaRPr lang="en-US" altLang="ko-KR" b="0" dirty="0"/>
          </a:p>
          <a:p>
            <a:pPr lvl="1"/>
            <a:r>
              <a:rPr lang="ko-KR" altLang="en-US" b="0" dirty="0" err="1"/>
              <a:t>꺽은선형</a:t>
            </a:r>
            <a:endParaRPr lang="ko-KR" altLang="en-US" b="0" dirty="0"/>
          </a:p>
          <a:p>
            <a:pPr lvl="2"/>
            <a:r>
              <a:rPr lang="ko-KR" altLang="en-US" b="0" dirty="0"/>
              <a:t>일정한 기간 동안에 데이터가 변하는 추이를 선으로 표시한 차트로 </a:t>
            </a:r>
            <a:r>
              <a:rPr lang="en-US" altLang="ko-KR" b="0" dirty="0"/>
              <a:t>2</a:t>
            </a:r>
            <a:r>
              <a:rPr lang="ko-KR" altLang="en-US" b="0" dirty="0"/>
              <a:t>개 이상의 </a:t>
            </a:r>
            <a:r>
              <a:rPr lang="ko-KR" altLang="en-US" b="0" dirty="0" smtClean="0"/>
              <a:t>데이터를 </a:t>
            </a:r>
            <a:r>
              <a:rPr lang="ko-KR" altLang="en-US" b="0" dirty="0"/>
              <a:t>비교하며</a:t>
            </a:r>
            <a:r>
              <a:rPr lang="en-US" altLang="ko-KR" b="0" dirty="0"/>
              <a:t>, </a:t>
            </a:r>
            <a:r>
              <a:rPr lang="ko-KR" altLang="en-US" b="0" dirty="0"/>
              <a:t>데이터의 변화 추이를 비교할 때 주로 </a:t>
            </a:r>
            <a:r>
              <a:rPr lang="ko-KR" altLang="en-US" b="0" dirty="0" smtClean="0"/>
              <a:t>사용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종류 </a:t>
            </a:r>
            <a:r>
              <a:rPr lang="en-US" altLang="ko-KR" b="0" dirty="0" smtClean="0"/>
              <a:t>: 2</a:t>
            </a:r>
            <a:r>
              <a:rPr lang="ko-KR" altLang="en-US" b="0" dirty="0"/>
              <a:t>차원 </a:t>
            </a:r>
            <a:r>
              <a:rPr lang="ko-KR" altLang="en-US" b="0" dirty="0" err="1"/>
              <a:t>꺽은선형과</a:t>
            </a:r>
            <a:r>
              <a:rPr lang="ko-KR" altLang="en-US" b="0" dirty="0"/>
              <a:t> </a:t>
            </a:r>
            <a:r>
              <a:rPr lang="en-US" altLang="ko-KR" b="0" dirty="0"/>
              <a:t>3</a:t>
            </a:r>
            <a:r>
              <a:rPr lang="ko-KR" altLang="en-US" b="0" dirty="0" smtClean="0"/>
              <a:t>차원 </a:t>
            </a:r>
            <a:r>
              <a:rPr lang="ko-KR" altLang="en-US" b="0" dirty="0" err="1" smtClean="0"/>
              <a:t>꺽은선형</a:t>
            </a:r>
            <a:r>
              <a:rPr lang="ko-KR" altLang="en-US" b="0" dirty="0" smtClean="0"/>
              <a:t> </a:t>
            </a:r>
            <a:r>
              <a:rPr lang="ko-KR" altLang="en-US" b="0" dirty="0"/>
              <a:t>차트가 있으며</a:t>
            </a:r>
            <a:r>
              <a:rPr lang="en-US" altLang="ko-KR" b="0" dirty="0"/>
              <a:t>, </a:t>
            </a:r>
            <a:r>
              <a:rPr lang="ko-KR" altLang="en-US" b="0" dirty="0"/>
              <a:t>상황에 따라 막대 차트와 혼합해서 </a:t>
            </a:r>
            <a:r>
              <a:rPr lang="ko-KR" altLang="en-US" b="0" dirty="0" smtClean="0"/>
              <a:t>사용</a:t>
            </a:r>
            <a:endParaRPr lang="en-US" altLang="ko-KR" b="0" dirty="0"/>
          </a:p>
          <a:p>
            <a:pPr lvl="1"/>
            <a:r>
              <a:rPr lang="ko-KR" altLang="en-US" b="0" dirty="0"/>
              <a:t>원형</a:t>
            </a:r>
          </a:p>
          <a:p>
            <a:pPr lvl="2"/>
            <a:r>
              <a:rPr lang="ko-KR" altLang="en-US" b="0" dirty="0"/>
              <a:t>데이터 전체에서 각 항목의 크기와 비율을 나타내는 차트로 데이터 계열이 하나일 </a:t>
            </a:r>
            <a:r>
              <a:rPr lang="ko-KR" altLang="en-US" b="0" dirty="0" smtClean="0"/>
              <a:t>때만 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종류 </a:t>
            </a:r>
            <a:r>
              <a:rPr lang="en-US" altLang="ko-KR" b="0" dirty="0" smtClean="0"/>
              <a:t>: 2</a:t>
            </a:r>
            <a:r>
              <a:rPr lang="ko-KR" altLang="en-US" b="0" dirty="0"/>
              <a:t>차원 원형과 </a:t>
            </a:r>
            <a:r>
              <a:rPr lang="en-US" altLang="ko-KR" b="0" dirty="0"/>
              <a:t>3</a:t>
            </a:r>
            <a:r>
              <a:rPr lang="ko-KR" altLang="en-US" b="0" dirty="0"/>
              <a:t>차원 </a:t>
            </a:r>
            <a:r>
              <a:rPr lang="ko-KR" altLang="en-US" b="0" dirty="0" smtClean="0"/>
              <a:t>원형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엑셀에서 제공하는 차트의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편집하기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제목과 출 제목 달기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가로 축 제목 달기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레이아웃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레이블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축 제목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err="1"/>
              <a:t>드롭다운하여</a:t>
            </a:r>
            <a:r>
              <a:rPr lang="ko-KR" altLang="en-US" sz="1800" b="0" dirty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기본 </a:t>
            </a:r>
            <a:r>
              <a:rPr lang="ko-KR" altLang="en-US" sz="1800" b="0" dirty="0" smtClean="0"/>
              <a:t>가로 축 </a:t>
            </a:r>
            <a:r>
              <a:rPr lang="ko-KR" altLang="en-US" sz="1800" b="0" dirty="0"/>
              <a:t>제목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축 아래 제목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1710000"/>
            <a:ext cx="4680000" cy="395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8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편집하기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차트 제목과 출 제목 달기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그림과 </a:t>
            </a:r>
            <a:r>
              <a:rPr lang="ko-KR" altLang="en-US" sz="1800" b="0" dirty="0"/>
              <a:t>같이 차트 내부에 차트의 가로 </a:t>
            </a:r>
            <a:r>
              <a:rPr lang="ko-KR" altLang="en-US" sz="1800" b="0" dirty="0" smtClean="0"/>
              <a:t>축 제목이 </a:t>
            </a:r>
            <a:r>
              <a:rPr lang="ko-KR" altLang="en-US" sz="1800" b="0" dirty="0"/>
              <a:t>삽입되고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가로축 제목을 </a:t>
            </a:r>
            <a:r>
              <a:rPr lang="ko-KR" altLang="en-US" sz="1800" b="0" dirty="0" smtClean="0"/>
              <a:t>클릭해서 </a:t>
            </a:r>
            <a:r>
              <a:rPr lang="ko-KR" altLang="en-US" sz="1800" b="0" dirty="0"/>
              <a:t>가로 축 제목을 </a:t>
            </a:r>
            <a:r>
              <a:rPr lang="ko-KR" altLang="en-US" sz="1800" b="0" dirty="0" smtClean="0"/>
              <a:t>변경가능</a:t>
            </a:r>
            <a:endParaRPr lang="en-US" altLang="ko-KR" sz="1800" b="0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9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편집하기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256584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데이터 레이블과 데이터 표 표시하기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108012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b="0" dirty="0"/>
              <a:t>데이터 </a:t>
            </a:r>
            <a:r>
              <a:rPr lang="ko-KR" altLang="en-US" sz="2000" b="0" dirty="0" smtClean="0"/>
              <a:t>레이블이란 </a:t>
            </a:r>
            <a:r>
              <a:rPr lang="ko-KR" altLang="en-US" sz="2000" b="0" dirty="0"/>
              <a:t>각 데이터에 대해 실제 값을 표시해주는 </a:t>
            </a:r>
            <a:r>
              <a:rPr lang="ko-KR" altLang="en-US" sz="2000" b="0" dirty="0" smtClean="0"/>
              <a:t>것</a:t>
            </a:r>
            <a:endParaRPr lang="en-US" altLang="ko-KR" sz="2000" b="0" dirty="0" smtClean="0"/>
          </a:p>
          <a:p>
            <a:pPr lvl="1"/>
            <a:r>
              <a:rPr lang="ko-KR" altLang="en-US" sz="1600" b="0" dirty="0" smtClean="0"/>
              <a:t>차트 </a:t>
            </a:r>
            <a:r>
              <a:rPr lang="ko-KR" altLang="en-US" sz="1600" b="0" dirty="0"/>
              <a:t>내에서 각 </a:t>
            </a:r>
            <a:r>
              <a:rPr lang="ko-KR" altLang="en-US" sz="1600" b="0" dirty="0" smtClean="0"/>
              <a:t>계열의 정확한 </a:t>
            </a:r>
            <a:r>
              <a:rPr lang="ko-KR" altLang="en-US" sz="1600" b="0" dirty="0"/>
              <a:t>값을 알고 싶을 때 </a:t>
            </a:r>
            <a:r>
              <a:rPr lang="ko-KR" altLang="en-US" sz="1600" b="0" dirty="0" smtClean="0"/>
              <a:t>사용</a:t>
            </a:r>
            <a:endParaRPr lang="en-US" altLang="ko-KR" sz="1600" b="0" dirty="0" smtClean="0"/>
          </a:p>
          <a:p>
            <a:r>
              <a:rPr lang="ko-KR" altLang="en-US" sz="2000" b="0" dirty="0" smtClean="0"/>
              <a:t>데이터 표는 </a:t>
            </a:r>
            <a:r>
              <a:rPr lang="ko-KR" altLang="en-US" sz="2000" b="0" dirty="0"/>
              <a:t>차트 내에 원본 데이터를 넣어주는 </a:t>
            </a:r>
            <a:r>
              <a:rPr lang="ko-KR" altLang="en-US" sz="2000" b="0" dirty="0" smtClean="0"/>
              <a:t>기능</a:t>
            </a:r>
            <a:endParaRPr lang="ko-KR" altLang="en-US" sz="2000" b="0" dirty="0"/>
          </a:p>
          <a:p>
            <a:pPr lvl="1"/>
            <a:r>
              <a:rPr lang="ko-KR" altLang="en-US" sz="1600" b="0" dirty="0" smtClean="0"/>
              <a:t>차트 </a:t>
            </a:r>
            <a:r>
              <a:rPr lang="ko-KR" altLang="en-US" sz="1600" b="0" dirty="0"/>
              <a:t>내에서 원본 데이터의 정확한 값을 쉽게 알 수 있다</a:t>
            </a:r>
            <a:r>
              <a:rPr lang="en-US" altLang="ko-KR" sz="1600" b="0" dirty="0"/>
              <a:t>.</a:t>
            </a:r>
            <a:endParaRPr lang="ko-KR" altLang="en-US" sz="1600" b="0" dirty="0"/>
          </a:p>
        </p:txBody>
      </p:sp>
      <p:sp>
        <p:nvSpPr>
          <p:cNvPr id="13" name="내용 개체 틀 4"/>
          <p:cNvSpPr>
            <a:spLocks noGrp="1"/>
          </p:cNvSpPr>
          <p:nvPr>
            <p:ph idx="1"/>
          </p:nvPr>
        </p:nvSpPr>
        <p:spPr>
          <a:xfrm>
            <a:off x="4993704" y="2783832"/>
            <a:ext cx="3826768" cy="36611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1800" dirty="0" smtClean="0">
                <a:solidFill>
                  <a:srgbClr val="6600FF"/>
                </a:solidFill>
              </a:rPr>
              <a:t>데이터 레이블 표시</a:t>
            </a:r>
            <a:endParaRPr lang="en-US" altLang="ko-KR" sz="180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레이아웃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레이블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데이터 레이블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err="1"/>
              <a:t>드롭다운하여</a:t>
            </a:r>
            <a:r>
              <a:rPr lang="ko-KR" altLang="en-US" sz="1800" b="0" dirty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바깥쪽 </a:t>
            </a:r>
            <a:r>
              <a:rPr lang="ko-KR" altLang="en-US" sz="1800" b="0" dirty="0"/>
              <a:t>끝에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92178"/>
            <a:ext cx="4680000" cy="394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4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편집하기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328592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데이터 레이블과 데이터 표 표시하기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차트의 각 계열에 정확한 </a:t>
            </a:r>
            <a:r>
              <a:rPr lang="ko-KR" altLang="en-US" sz="1800" b="0" dirty="0" smtClean="0"/>
              <a:t>데이터 </a:t>
            </a:r>
            <a:r>
              <a:rPr lang="ko-KR" altLang="en-US" sz="1800" b="0" dirty="0"/>
              <a:t>값이 </a:t>
            </a:r>
            <a:r>
              <a:rPr lang="ko-KR" altLang="en-US" sz="1800" b="0" dirty="0" smtClean="0"/>
              <a:t>삽입</a:t>
            </a:r>
            <a:endParaRPr lang="en-US" altLang="ko-KR" sz="1800" b="0" dirty="0" smtClean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21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편집하기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데이터 레이블과 데이터 표 표시하기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데이터 표 표시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레이아웃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레이블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데이터 표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err="1"/>
              <a:t>드롭다운하여</a:t>
            </a:r>
            <a:r>
              <a:rPr lang="ko-KR" altLang="en-US" sz="1800" b="0" dirty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데이터 표 </a:t>
            </a:r>
            <a:r>
              <a:rPr lang="ko-KR" altLang="en-US" sz="1800" b="0" dirty="0"/>
              <a:t>표시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95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94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편집하기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데이터 레이블과 데이터 표 표시하기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차트의 원본 데이터가 </a:t>
            </a:r>
            <a:r>
              <a:rPr lang="ko-KR" altLang="en-US" sz="1800" b="0" dirty="0" smtClean="0"/>
              <a:t>차트 밑에 삽입</a:t>
            </a:r>
            <a:endParaRPr lang="en-US" altLang="ko-KR" sz="1800" b="0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59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6600FF"/>
                </a:solidFill>
              </a:rPr>
              <a:t>차트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삽입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데이터 범위 지정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삽입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차트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원형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</a:t>
            </a:r>
            <a:r>
              <a:rPr lang="ko-KR" altLang="en-US" sz="1800" b="0" dirty="0" err="1" smtClean="0"/>
              <a:t>드롭다운해서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원형 대 가로 </a:t>
            </a:r>
            <a:r>
              <a:rPr lang="ko-KR" altLang="en-US" sz="1800" b="0" dirty="0" smtClean="0"/>
              <a:t>막대형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선택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대학교 신입생들에게 대학생활 중 가장 해보고 싶은 것을 물은 다음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설문 결과를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원형 대 가로 막대형 차트를 이용해서 만들어보자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4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원형 대 가로 막대형 차트 삽입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00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sz="2100" b="0" dirty="0">
                <a:solidFill>
                  <a:srgbClr val="6600FF"/>
                </a:solidFill>
              </a:rPr>
              <a:t>서식 변경</a:t>
            </a:r>
            <a:endParaRPr lang="en-US" altLang="ko-KR" sz="21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차트 </a:t>
            </a:r>
            <a:r>
              <a:rPr lang="ko-KR" altLang="en-US" sz="1800" b="0" dirty="0"/>
              <a:t>위치와 크기 조절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서식 변경</a:t>
            </a:r>
          </a:p>
          <a:p>
            <a:pPr marL="0" indent="0">
              <a:buNone/>
            </a:pPr>
            <a:r>
              <a:rPr lang="ko-KR" altLang="en-US" sz="1800" b="0" dirty="0" smtClean="0"/>
              <a:t>차트를 </a:t>
            </a:r>
            <a:r>
              <a:rPr lang="ko-KR" altLang="en-US" sz="1800" b="0" dirty="0"/>
              <a:t>드래그해서 적당한 위치로 </a:t>
            </a:r>
            <a:r>
              <a:rPr lang="ko-KR" altLang="en-US" sz="1800" b="0" dirty="0" smtClean="0"/>
              <a:t>옮기고 </a:t>
            </a:r>
            <a:r>
              <a:rPr lang="ko-KR" altLang="en-US" sz="1800" b="0" dirty="0"/>
              <a:t>차트 크기도 </a:t>
            </a:r>
            <a:r>
              <a:rPr lang="ko-KR" altLang="en-US" sz="1800" b="0" dirty="0" smtClean="0"/>
              <a:t>조절한 후 차트를 클릭하고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레이아웃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현재선택영역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계열</a:t>
            </a:r>
            <a:r>
              <a:rPr lang="en-US" altLang="ko-KR" sz="1800" b="0" dirty="0"/>
              <a:t>:</a:t>
            </a:r>
            <a:r>
              <a:rPr lang="ko-KR" altLang="en-US" sz="1800" b="0" dirty="0"/>
              <a:t>응답률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선택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선택 영역 서식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/>
              <a:t>「</a:t>
            </a:r>
            <a:r>
              <a:rPr lang="ko-KR" altLang="en-US" sz="1800" b="0" dirty="0"/>
              <a:t>데이터 계열 서식」 </a:t>
            </a:r>
            <a:r>
              <a:rPr lang="ko-KR" altLang="en-US" sz="1800" b="0" dirty="0" smtClean="0"/>
              <a:t>대화상자에서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계열 옵션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계열 </a:t>
            </a:r>
            <a:r>
              <a:rPr lang="ko-KR" altLang="en-US" sz="1800" b="0" dirty="0" smtClean="0"/>
              <a:t>분할</a:t>
            </a:r>
            <a:r>
              <a:rPr lang="en-US" altLang="ko-KR" sz="1800" b="0" dirty="0"/>
              <a:t>]-[</a:t>
            </a:r>
            <a:r>
              <a:rPr lang="ko-KR" altLang="en-US" sz="1800" b="0" dirty="0"/>
              <a:t>백분율 값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선택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⑥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둘째 영역에 </a:t>
            </a:r>
            <a:r>
              <a:rPr lang="ko-KR" altLang="en-US" sz="1800" b="0" dirty="0"/>
              <a:t>포함할 </a:t>
            </a:r>
            <a:r>
              <a:rPr lang="ko-KR" altLang="en-US" sz="1800" b="0" dirty="0" err="1" smtClean="0"/>
              <a:t>최곳값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 “</a:t>
            </a:r>
            <a:r>
              <a:rPr lang="en-US" altLang="ko-KR" sz="1800" b="0" dirty="0"/>
              <a:t>15</a:t>
            </a:r>
            <a:r>
              <a:rPr lang="en-US" altLang="ko-KR" sz="1800" b="0" dirty="0" smtClean="0"/>
              <a:t>%”</a:t>
            </a:r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smtClean="0"/>
              <a:t>를 입력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대학교 신입생들에게 대학생활 중 가장 해보고 싶은 것을 물은 다음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설문 결과를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원형 대 가로 막대형 차트를 이용해서 만들어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5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내용 개체 틀 4"/>
          <p:cNvSpPr txBox="1">
            <a:spLocks/>
          </p:cNvSpPr>
          <p:nvPr/>
        </p:nvSpPr>
        <p:spPr>
          <a:xfrm>
            <a:off x="1795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원형 대 가로 막대형 차트 삽입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98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6600FF"/>
                </a:solidFill>
              </a:rPr>
              <a:t>범례 삭제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범례를 클릭하고 </a:t>
            </a:r>
            <a:r>
              <a:rPr lang="ko-KR" altLang="en-US" sz="1800" b="0" dirty="0" smtClean="0"/>
              <a:t>     키를 눌러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범례 삭제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레이아웃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레이블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데이터 레이블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선택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기타 데이터 </a:t>
            </a:r>
            <a:r>
              <a:rPr lang="ko-KR" altLang="en-US" sz="1800" b="0" dirty="0" smtClean="0"/>
              <a:t>레이블 옵션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선택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대학교 신입생들에게 대학생활 중 가장 해보고 싶은 것을 물은 다음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설문 결과를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원형 대 가로 막대형 차트를 이용해서 만들어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1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314801"/>
            <a:ext cx="216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원형 대 가로 막대형 차트 삽입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98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sz="1900" b="0" dirty="0">
                <a:solidFill>
                  <a:srgbClr val="6600FF"/>
                </a:solidFill>
              </a:rPr>
              <a:t>데이터 레이블 서식 변경</a:t>
            </a:r>
            <a:endParaRPr lang="en-US" altLang="ko-KR" sz="19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「</a:t>
            </a:r>
            <a:r>
              <a:rPr lang="ko-KR" altLang="en-US" sz="1800" b="0" dirty="0"/>
              <a:t>데이터 레이블 서식</a:t>
            </a:r>
            <a:r>
              <a:rPr lang="ko-KR" altLang="en-US" sz="1800" b="0" dirty="0" smtClean="0"/>
              <a:t>」대화상자에서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레이블 옵션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선택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레이블 내용</a:t>
            </a:r>
            <a:r>
              <a:rPr lang="en-US" altLang="ko-KR" sz="1800" b="0" dirty="0" smtClean="0"/>
              <a:t>]-[</a:t>
            </a:r>
            <a:r>
              <a:rPr lang="ko-KR" altLang="en-US" sz="1800" b="0" dirty="0"/>
              <a:t>항목이름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백분율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체크하고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레이블 위치는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자동 </a:t>
            </a:r>
            <a:r>
              <a:rPr lang="ko-KR" altLang="en-US" sz="1800" b="0" dirty="0"/>
              <a:t>맞춤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으로 </a:t>
            </a:r>
            <a:r>
              <a:rPr lang="ko-KR" altLang="en-US" sz="1800" b="0" dirty="0" smtClean="0"/>
              <a:t>선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택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닫기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를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대학교 신입생들에게 대학생활 중 가장 해보고 싶은 것을 물은 다음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설문 결과를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원형 대 가로 막대형 차트를 이용해서 만들어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8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원형 대 가로 막대형 차트 삽입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07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엑셀에서 제공하는 차트의 종류</a:t>
            </a:r>
            <a:endParaRPr lang="en-US" altLang="ko-KR" b="0" dirty="0"/>
          </a:p>
          <a:p>
            <a:pPr lvl="1"/>
            <a:r>
              <a:rPr lang="ko-KR" altLang="en-US" b="0" dirty="0"/>
              <a:t>가로 막대형</a:t>
            </a:r>
          </a:p>
          <a:p>
            <a:pPr lvl="2"/>
            <a:r>
              <a:rPr lang="ko-KR" altLang="en-US" b="0" dirty="0"/>
              <a:t>세로 막대형 차트와 표현만 달리한 차트로 각 계열의 항목 값을 비교할 때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종류 </a:t>
            </a:r>
            <a:r>
              <a:rPr lang="en-US" altLang="ko-KR" b="0" dirty="0" smtClean="0"/>
              <a:t>: 2</a:t>
            </a:r>
            <a:r>
              <a:rPr lang="ko-KR" altLang="en-US" b="0" dirty="0" smtClean="0"/>
              <a:t>차원</a:t>
            </a:r>
            <a:r>
              <a:rPr lang="en-US" altLang="ko-KR" b="0" dirty="0"/>
              <a:t>/3</a:t>
            </a:r>
            <a:r>
              <a:rPr lang="ko-KR" altLang="en-US" b="0" dirty="0"/>
              <a:t>차원 가로 막대</a:t>
            </a:r>
            <a:r>
              <a:rPr lang="en-US" altLang="ko-KR" b="0" dirty="0"/>
              <a:t>, </a:t>
            </a:r>
            <a:r>
              <a:rPr lang="ko-KR" altLang="en-US" b="0" dirty="0"/>
              <a:t>원통</a:t>
            </a:r>
            <a:r>
              <a:rPr lang="en-US" altLang="ko-KR" b="0" dirty="0"/>
              <a:t>, </a:t>
            </a:r>
            <a:r>
              <a:rPr lang="ko-KR" altLang="en-US" b="0" dirty="0"/>
              <a:t>원뿔</a:t>
            </a:r>
            <a:r>
              <a:rPr lang="en-US" altLang="ko-KR" b="0" dirty="0"/>
              <a:t>, </a:t>
            </a:r>
            <a:r>
              <a:rPr lang="ko-KR" altLang="en-US" b="0" dirty="0"/>
              <a:t>피라미드형 </a:t>
            </a:r>
            <a:r>
              <a:rPr lang="ko-KR" altLang="en-US" b="0" dirty="0" smtClean="0"/>
              <a:t>차트</a:t>
            </a:r>
            <a:endParaRPr lang="en-US" altLang="ko-KR" b="0" dirty="0"/>
          </a:p>
          <a:p>
            <a:pPr lvl="1"/>
            <a:r>
              <a:rPr lang="ko-KR" altLang="en-US" b="0" dirty="0" err="1"/>
              <a:t>영역형</a:t>
            </a:r>
            <a:endParaRPr lang="ko-KR" altLang="en-US" b="0" dirty="0"/>
          </a:p>
          <a:p>
            <a:pPr lvl="2"/>
            <a:r>
              <a:rPr lang="ko-KR" altLang="en-US" b="0" dirty="0"/>
              <a:t>시간의 흐름에 따른 데이터의 변화를 강조할 때 사용하는 </a:t>
            </a:r>
            <a:r>
              <a:rPr lang="ko-KR" altLang="en-US" b="0" dirty="0" smtClean="0"/>
              <a:t>차트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항목별로 </a:t>
            </a:r>
            <a:r>
              <a:rPr lang="ko-KR" altLang="en-US" b="0" dirty="0"/>
              <a:t>값의 </a:t>
            </a:r>
            <a:r>
              <a:rPr lang="ko-KR" altLang="en-US" b="0" dirty="0" smtClean="0"/>
              <a:t>합계를 </a:t>
            </a:r>
            <a:r>
              <a:rPr lang="ko-KR" altLang="en-US" b="0" dirty="0"/>
              <a:t>표시함으로써 전체와 부분간의 관계를 쉽게 </a:t>
            </a:r>
            <a:r>
              <a:rPr lang="ko-KR" altLang="en-US" b="0" dirty="0" smtClean="0"/>
              <a:t>파악</a:t>
            </a:r>
            <a:endParaRPr lang="en-US" altLang="ko-KR" b="0" dirty="0"/>
          </a:p>
          <a:p>
            <a:pPr lvl="1"/>
            <a:r>
              <a:rPr lang="ko-KR" altLang="en-US" b="0" dirty="0" err="1"/>
              <a:t>분산형</a:t>
            </a:r>
            <a:endParaRPr lang="ko-KR" altLang="en-US" b="0" dirty="0"/>
          </a:p>
          <a:p>
            <a:pPr lvl="2"/>
            <a:r>
              <a:rPr lang="en-US" altLang="ko-KR" b="0" dirty="0" smtClean="0"/>
              <a:t>X, </a:t>
            </a:r>
            <a:r>
              <a:rPr lang="en-US" altLang="ko-KR" b="0" dirty="0"/>
              <a:t>Y </a:t>
            </a:r>
            <a:r>
              <a:rPr lang="ko-KR" altLang="en-US" b="0" dirty="0"/>
              <a:t>좌표에 표식을 나타내어 데이터의 불규칙한 간격이나 분포를 나타낼 때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과학</a:t>
            </a:r>
            <a:r>
              <a:rPr lang="en-US" altLang="ko-KR" b="0" dirty="0"/>
              <a:t>, </a:t>
            </a:r>
            <a:r>
              <a:rPr lang="ko-KR" altLang="en-US" b="0" dirty="0"/>
              <a:t>통계 및 공학 데이터와 같이 숫자 값을 표시하고 비교하는 데 </a:t>
            </a:r>
            <a:r>
              <a:rPr lang="ko-KR" altLang="en-US" b="0" dirty="0" smtClean="0"/>
              <a:t>유용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엑셀에서 제공하는 차트의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9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원형 대 가로 막대형 차트가 </a:t>
            </a:r>
            <a:r>
              <a:rPr lang="ko-KR" altLang="en-US" sz="1800" b="0" dirty="0" smtClean="0"/>
              <a:t>완성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대학교 신입생들에게 대학생활 중 가장 해보고 싶은 것을 물은 다음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설문 결과를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원형 대 가로 막대형 차트를 이용해서 만들어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4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원형 대 가로 막대형 차트 삽입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98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6600FF"/>
                </a:solidFill>
              </a:rPr>
              <a:t>차트 삽입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차트를 그릴 부분인 ‘영업사원’</a:t>
            </a:r>
            <a:r>
              <a:rPr lang="en-US" altLang="ko-KR" sz="1800" b="0" dirty="0" smtClean="0"/>
              <a:t>,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en-US" altLang="ko-KR" sz="1800" b="0" dirty="0"/>
              <a:t>‘</a:t>
            </a:r>
            <a:r>
              <a:rPr lang="ko-KR" altLang="en-US" sz="1800" b="0" dirty="0" smtClean="0"/>
              <a:t>판매대수</a:t>
            </a:r>
            <a:r>
              <a:rPr lang="ko-KR" altLang="en-US" sz="1800" b="0" dirty="0"/>
              <a:t>’</a:t>
            </a:r>
            <a:r>
              <a:rPr lang="en-US" altLang="ko-KR" sz="1800" b="0" dirty="0"/>
              <a:t>, ‘</a:t>
            </a:r>
            <a:r>
              <a:rPr lang="ko-KR" altLang="en-US" sz="1800" b="0" dirty="0"/>
              <a:t>판매금액’에 </a:t>
            </a:r>
            <a:r>
              <a:rPr lang="ko-KR" altLang="en-US" sz="1800" b="0" dirty="0" smtClean="0"/>
              <a:t>블록을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설정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차트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세로 </a:t>
            </a:r>
            <a:r>
              <a:rPr lang="ko-KR" altLang="en-US" sz="1800" b="0" dirty="0"/>
              <a:t>막대형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err="1" smtClean="0"/>
              <a:t>드롭다운해서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[2</a:t>
            </a:r>
            <a:r>
              <a:rPr lang="ko-KR" altLang="en-US" sz="1800" b="0" dirty="0" smtClean="0"/>
              <a:t>차원 세로 막대형</a:t>
            </a:r>
            <a:r>
              <a:rPr lang="en-US" altLang="ko-KR" sz="1800" b="0" dirty="0" smtClean="0"/>
              <a:t>]-[</a:t>
            </a:r>
            <a:r>
              <a:rPr lang="ko-KR" altLang="en-US" sz="1800" b="0" dirty="0"/>
              <a:t>묶은 </a:t>
            </a:r>
            <a:r>
              <a:rPr lang="ko-KR" altLang="en-US" sz="1800" b="0" dirty="0" smtClean="0"/>
              <a:t>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로 </a:t>
            </a:r>
            <a:r>
              <a:rPr lang="ko-KR" altLang="en-US" sz="1800" b="0" dirty="0"/>
              <a:t>막대형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이중 축 차트를 이용해서 자동차 판매 대수와 금액 차트를 만들어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8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이중 축 차트 삽입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75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판매 금액과 판매 대수의 수치 </a:t>
            </a:r>
            <a:r>
              <a:rPr lang="ko-KR" altLang="en-US" sz="1800" b="0" dirty="0" smtClean="0"/>
              <a:t>차이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때문에 </a:t>
            </a:r>
            <a:r>
              <a:rPr lang="ko-KR" altLang="en-US" sz="1800" b="0" dirty="0"/>
              <a:t>판매 대수가 차트에 </a:t>
            </a:r>
            <a:r>
              <a:rPr lang="ko-KR" altLang="en-US" sz="1800" b="0" dirty="0" smtClean="0"/>
              <a:t>나타나지 않는다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이중 축 차트를 이용해서 자동차 판매 대수와 금액 차트를 만들어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이중 축 차트 삽입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판매 대수에 </a:t>
            </a:r>
            <a:r>
              <a:rPr lang="ko-KR" altLang="en-US" sz="1800" b="0" dirty="0"/>
              <a:t>관한 차트를 나타내기 </a:t>
            </a:r>
            <a:r>
              <a:rPr lang="ko-KR" altLang="en-US" sz="1800" b="0" dirty="0" smtClean="0"/>
              <a:t>위해</a:t>
            </a:r>
            <a:endParaRPr lang="en-US" altLang="ko-KR" sz="1800" b="0" dirty="0" smtClean="0"/>
          </a:p>
          <a:p>
            <a:pPr marL="0" indent="0">
              <a:buNone/>
            </a:pP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레이아웃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현재 선택 </a:t>
            </a:r>
            <a:r>
              <a:rPr lang="ko-KR" altLang="en-US" sz="1800" b="0" dirty="0" smtClean="0"/>
              <a:t>영역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영역에서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계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열 </a:t>
            </a:r>
            <a:r>
              <a:rPr lang="ko-KR" altLang="en-US" sz="1800" b="0" dirty="0"/>
              <a:t>“판매대수”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선택 영역 서식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이중 축 차트를 이용해서 자동차 판매 대수와 금액 차트를 만들어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이중 축 차트 삽입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74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6600FF"/>
                </a:solidFill>
              </a:rPr>
              <a:t>보조 축 만들기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「</a:t>
            </a:r>
            <a:r>
              <a:rPr lang="ko-KR" altLang="en-US" sz="1800" b="0" dirty="0"/>
              <a:t>데이터 계열 서식」 </a:t>
            </a:r>
            <a:r>
              <a:rPr lang="ko-KR" altLang="en-US" sz="1800" b="0" dirty="0" smtClean="0"/>
              <a:t>대화상자에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보조 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체크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이중 축 차트를 이용해서 자동차 판매 대수와 금액 차트를 만들어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7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이중 축 차트 삽입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45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1900" b="0" dirty="0">
                <a:solidFill>
                  <a:srgbClr val="6600FF"/>
                </a:solidFill>
              </a:rPr>
              <a:t>판매 대수 차트 종류 변경</a:t>
            </a:r>
            <a:endParaRPr lang="en-US" altLang="ko-KR" sz="19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ko-KR" altLang="en-US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판매 대수 계열 그래프를 </a:t>
            </a:r>
            <a:r>
              <a:rPr lang="ko-KR" altLang="en-US" sz="1800" b="0" dirty="0" smtClean="0"/>
              <a:t>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디자인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종류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차트 종류 변경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「차트 종류 </a:t>
            </a:r>
            <a:r>
              <a:rPr lang="ko-KR" altLang="en-US" sz="1800" b="0" dirty="0"/>
              <a:t>변경」 대화상자에서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err="1" smtClean="0"/>
              <a:t>꺽은선</a:t>
            </a:r>
            <a:r>
              <a:rPr lang="ko-KR" altLang="en-US" sz="1800" b="0" dirty="0" smtClean="0"/>
              <a:t> 형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표식이 있는 꺾은선 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선택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이중 축 차트를 이용해서 자동차 판매 대수와 금액 차트를 만들어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0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36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최종 완성된 </a:t>
            </a:r>
            <a:r>
              <a:rPr lang="ko-KR" altLang="en-US" sz="1800" b="0" dirty="0" smtClean="0"/>
              <a:t>차트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이중 축 차트를 이용해서 자동차 판매 대수와 금액 차트를 만들어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이중 축 차트 삽입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2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6600FF"/>
                </a:solidFill>
              </a:rPr>
              <a:t>차트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삽입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B3:B9’</a:t>
            </a:r>
            <a:r>
              <a:rPr lang="ko-KR" altLang="en-US" sz="1800" b="0" dirty="0"/>
              <a:t>를 드래그한 후</a:t>
            </a:r>
            <a:r>
              <a:rPr lang="en-US" altLang="ko-KR" sz="1800" b="0" dirty="0"/>
              <a:t>, </a:t>
            </a:r>
            <a:r>
              <a:rPr lang="en-US" altLang="ko-KR" sz="1800" b="0" dirty="0" smtClean="0"/>
              <a:t>     </a:t>
            </a:r>
            <a:r>
              <a:rPr lang="ko-KR" altLang="en-US" sz="1800" b="0" dirty="0" smtClean="0"/>
              <a:t>키를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누르고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D3:H9’</a:t>
            </a:r>
            <a:r>
              <a:rPr lang="ko-KR" altLang="en-US" sz="1800" b="0" dirty="0"/>
              <a:t>를 드래그해서 </a:t>
            </a:r>
            <a:r>
              <a:rPr lang="ko-KR" altLang="en-US" sz="1800" b="0" dirty="0" smtClean="0"/>
              <a:t>차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트를</a:t>
            </a:r>
            <a:r>
              <a:rPr lang="ko-KR" altLang="en-US" sz="1800" b="0" dirty="0" smtClean="0"/>
              <a:t> 그릴 </a:t>
            </a:r>
            <a:r>
              <a:rPr lang="ko-KR" altLang="en-US" sz="1800" b="0" dirty="0"/>
              <a:t>범위를 </a:t>
            </a:r>
            <a:r>
              <a:rPr lang="ko-KR" altLang="en-US" sz="1800" b="0" dirty="0" smtClean="0"/>
              <a:t>설정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차트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기타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선택한 후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주식형</a:t>
            </a:r>
            <a:r>
              <a:rPr lang="en-US" altLang="ko-KR" sz="1800" b="0" dirty="0" smtClean="0"/>
              <a:t>]-[</a:t>
            </a:r>
            <a:r>
              <a:rPr lang="ko-KR" altLang="en-US" sz="1800" b="0" dirty="0"/>
              <a:t>거래량</a:t>
            </a:r>
            <a:r>
              <a:rPr lang="en-US" altLang="ko-KR" sz="1800" b="0" dirty="0"/>
              <a:t>-</a:t>
            </a:r>
            <a:r>
              <a:rPr lang="ko-KR" altLang="en-US" sz="1800" b="0" dirty="0"/>
              <a:t>시가</a:t>
            </a:r>
            <a:r>
              <a:rPr lang="en-US" altLang="ko-KR" sz="1800" b="0" dirty="0"/>
              <a:t>-</a:t>
            </a:r>
            <a:r>
              <a:rPr lang="ko-KR" altLang="en-US" sz="1800" b="0" dirty="0"/>
              <a:t>고가</a:t>
            </a:r>
            <a:r>
              <a:rPr lang="en-US" altLang="ko-KR" sz="1800" b="0" dirty="0" smtClean="0"/>
              <a:t>-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저가</a:t>
            </a:r>
            <a:r>
              <a:rPr lang="en-US" altLang="ko-KR" sz="1800" b="0" dirty="0"/>
              <a:t>-</a:t>
            </a:r>
            <a:r>
              <a:rPr lang="ko-KR" altLang="en-US" sz="1800" b="0" dirty="0"/>
              <a:t>종가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6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동안의 거래량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시가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고가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저가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종가 데이터를 가지고 주식형 차트를 만들어보자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406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355" y="3265130"/>
            <a:ext cx="306947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주식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형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 차트 삽입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9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6600FF"/>
                </a:solidFill>
              </a:rPr>
              <a:t>차트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위치 조절과 크기 조절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차트를 </a:t>
            </a:r>
            <a:r>
              <a:rPr lang="ko-KR" altLang="en-US" sz="1800" b="0" dirty="0" smtClean="0"/>
              <a:t>드래그해서 </a:t>
            </a:r>
            <a:r>
              <a:rPr lang="ko-KR" altLang="en-US" sz="1800" b="0" dirty="0"/>
              <a:t>적당한 </a:t>
            </a:r>
            <a:r>
              <a:rPr lang="ko-KR" altLang="en-US" sz="1800" b="0" dirty="0" smtClean="0"/>
              <a:t>위치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로 </a:t>
            </a:r>
            <a:r>
              <a:rPr lang="ko-KR" altLang="en-US" sz="1800" b="0" dirty="0"/>
              <a:t>옮기고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크기 </a:t>
            </a:r>
            <a:r>
              <a:rPr lang="ko-KR" altLang="en-US" sz="1800" b="0" dirty="0" err="1" smtClean="0"/>
              <a:t>조절점을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드래그해서 </a:t>
            </a:r>
            <a:r>
              <a:rPr lang="ko-KR" altLang="en-US" sz="1800" b="0" dirty="0" smtClean="0"/>
              <a:t>크기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를 조절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6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동안의 거래량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시가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고가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저가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종가 데이터를 가지고 주식형 차트를 만들어보자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85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5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6600FF"/>
                </a:solidFill>
              </a:rPr>
              <a:t>차트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스타일 변경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디자인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차트 스타일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룹에서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스타일 </a:t>
            </a:r>
            <a:r>
              <a:rPr lang="en-US" altLang="ko-KR" sz="1800" b="0" dirty="0"/>
              <a:t>28’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선택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6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동안의 거래량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시가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고가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저가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종가 데이터를 가지고 주식형 차트를 만들어보자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406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9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엑셀에서 제공하는 차트의 종류</a:t>
            </a:r>
            <a:endParaRPr lang="en-US" altLang="ko-KR" b="0" dirty="0"/>
          </a:p>
          <a:p>
            <a:pPr lvl="1"/>
            <a:r>
              <a:rPr lang="ko-KR" altLang="en-US" b="0" dirty="0"/>
              <a:t>주식형</a:t>
            </a:r>
          </a:p>
          <a:p>
            <a:pPr lvl="2"/>
            <a:r>
              <a:rPr lang="ko-KR" altLang="en-US" b="0" dirty="0"/>
              <a:t>특정 순서로 있는 데이터를 차트로 나타낼 때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주식 </a:t>
            </a:r>
            <a:r>
              <a:rPr lang="ko-KR" altLang="en-US" b="0" dirty="0"/>
              <a:t>가격과 거래량의 </a:t>
            </a:r>
            <a:r>
              <a:rPr lang="ko-KR" altLang="en-US" b="0" dirty="0" smtClean="0"/>
              <a:t>추이를 나타낼 </a:t>
            </a:r>
            <a:r>
              <a:rPr lang="ko-KR" altLang="en-US" b="0" dirty="0"/>
              <a:t>때 유용하게 </a:t>
            </a:r>
            <a:r>
              <a:rPr lang="ko-KR" altLang="en-US" b="0" dirty="0" smtClean="0"/>
              <a:t>사용</a:t>
            </a:r>
            <a:endParaRPr lang="en-US" altLang="ko-KR" b="0" dirty="0"/>
          </a:p>
          <a:p>
            <a:pPr lvl="1"/>
            <a:r>
              <a:rPr lang="ko-KR" altLang="en-US" b="0" dirty="0" err="1"/>
              <a:t>표면형</a:t>
            </a:r>
            <a:endParaRPr lang="ko-KR" altLang="en-US" b="0" dirty="0"/>
          </a:p>
          <a:p>
            <a:pPr lvl="2"/>
            <a:r>
              <a:rPr lang="ko-KR" altLang="en-US" b="0" dirty="0"/>
              <a:t>두 데이터 집합 간의 최적 조합을 찾을 때 </a:t>
            </a:r>
            <a:r>
              <a:rPr lang="ko-KR" altLang="en-US" b="0" dirty="0" smtClean="0"/>
              <a:t>유용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주로 </a:t>
            </a:r>
            <a:r>
              <a:rPr lang="ko-KR" altLang="en-US" b="0" dirty="0"/>
              <a:t>지도에서 색과 무늬를 </a:t>
            </a:r>
            <a:r>
              <a:rPr lang="ko-KR" altLang="en-US" b="0" dirty="0" smtClean="0"/>
              <a:t>다르게 표시한 </a:t>
            </a:r>
            <a:r>
              <a:rPr lang="ko-KR" altLang="en-US" b="0" dirty="0"/>
              <a:t>지형 지도를 그릴 때 </a:t>
            </a:r>
            <a:r>
              <a:rPr lang="ko-KR" altLang="en-US" b="0" dirty="0" smtClean="0"/>
              <a:t>사용</a:t>
            </a:r>
            <a:endParaRPr lang="en-US" altLang="ko-KR" b="0" dirty="0"/>
          </a:p>
          <a:p>
            <a:pPr lvl="1"/>
            <a:r>
              <a:rPr lang="ko-KR" altLang="en-US" b="0" dirty="0" err="1"/>
              <a:t>도넛형</a:t>
            </a:r>
            <a:endParaRPr lang="ko-KR" altLang="en-US" b="0" dirty="0"/>
          </a:p>
          <a:p>
            <a:pPr lvl="2"/>
            <a:r>
              <a:rPr lang="ko-KR" altLang="en-US" b="0" dirty="0"/>
              <a:t>전체에 대한 각 부분의 관계를 보여줄 때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원형차트와 </a:t>
            </a:r>
            <a:r>
              <a:rPr lang="ko-KR" altLang="en-US" b="0" dirty="0"/>
              <a:t>달리 데이터 </a:t>
            </a:r>
            <a:r>
              <a:rPr lang="ko-KR" altLang="en-US" b="0" dirty="0" smtClean="0"/>
              <a:t>계열이 </a:t>
            </a:r>
            <a:r>
              <a:rPr lang="en-US" altLang="ko-KR" b="0" dirty="0"/>
              <a:t>2</a:t>
            </a:r>
            <a:r>
              <a:rPr lang="ko-KR" altLang="en-US" b="0" dirty="0"/>
              <a:t>개 이상 </a:t>
            </a:r>
            <a:r>
              <a:rPr lang="ko-KR" altLang="en-US" b="0" dirty="0" smtClean="0"/>
              <a:t>포함 가능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엑셀에서 제공하는 차트의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4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6600FF"/>
                </a:solidFill>
              </a:rPr>
              <a:t>차트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제목 삽입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레이아웃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레이블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차트제목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차트 </a:t>
            </a:r>
            <a:r>
              <a:rPr lang="ko-KR" altLang="en-US" sz="1800" b="0" dirty="0"/>
              <a:t>위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클릭하고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차트 </a:t>
            </a:r>
            <a:r>
              <a:rPr lang="ko-KR" altLang="en-US" sz="1800" b="0" dirty="0" smtClean="0"/>
              <a:t>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목을 입력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6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동안의 거래량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시가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고가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저가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종가 데이터를 가지고 주식형 차트를 만들어보자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407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9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범례 삭제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범례를 클릭하고 </a:t>
            </a:r>
            <a:r>
              <a:rPr lang="ko-KR" altLang="en-US" sz="1800" b="0" dirty="0" smtClean="0"/>
              <a:t>    키를 눌러도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되고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레이아웃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레이블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smtClean="0"/>
              <a:t>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범례</a:t>
            </a:r>
            <a:r>
              <a:rPr lang="en-US" altLang="ko-KR" sz="1800" b="0" dirty="0" smtClean="0"/>
              <a:t>]-[</a:t>
            </a:r>
            <a:r>
              <a:rPr lang="ko-KR" altLang="en-US" sz="1800" b="0" dirty="0"/>
              <a:t>없음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6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동안의 거래량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시가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고가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저가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종가 데이터를 가지고 주식형 차트를 만들어보자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407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43" y="3337138"/>
            <a:ext cx="216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9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주식형 차트가 </a:t>
            </a:r>
            <a:r>
              <a:rPr lang="ko-KR" altLang="en-US" sz="1800" b="0" dirty="0" smtClean="0"/>
              <a:t>완성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용도별 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6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동안의 거래량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시가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고가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저가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종가 데이터를 가지고 주식형 차트를 만들어보자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85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9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스파크라인</a:t>
            </a:r>
            <a:endParaRPr lang="en-US" altLang="ko-KR" b="0" dirty="0"/>
          </a:p>
          <a:p>
            <a:pPr lvl="1"/>
            <a:r>
              <a:rPr lang="en-US" altLang="ko-KR" b="0" dirty="0" smtClean="0"/>
              <a:t>2010 </a:t>
            </a:r>
            <a:r>
              <a:rPr lang="ko-KR" altLang="en-US" b="0" dirty="0"/>
              <a:t>버전에 추가된 기능이다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스파크라인은</a:t>
            </a:r>
            <a:r>
              <a:rPr lang="ko-KR" altLang="en-US" b="0" dirty="0" smtClean="0"/>
              <a:t> </a:t>
            </a:r>
            <a:r>
              <a:rPr lang="ko-KR" altLang="en-US" b="0" dirty="0"/>
              <a:t>수치 데이터에 대한 추세를 파악할 수 </a:t>
            </a:r>
            <a:r>
              <a:rPr lang="ko-KR" altLang="en-US" b="0" dirty="0" smtClean="0"/>
              <a:t>있는 </a:t>
            </a:r>
            <a:r>
              <a:rPr lang="ko-KR" altLang="en-US" b="0" dirty="0"/>
              <a:t>미니 </a:t>
            </a:r>
            <a:r>
              <a:rPr lang="ko-KR" altLang="en-US" b="0" dirty="0" smtClean="0"/>
              <a:t>차트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엑셀의 </a:t>
            </a:r>
            <a:r>
              <a:rPr lang="ko-KR" altLang="en-US" b="0" dirty="0"/>
              <a:t>차트 기능을 간단히 셀에 표시할 수 있도록 만든 </a:t>
            </a:r>
            <a:r>
              <a:rPr lang="ko-KR" altLang="en-US" b="0" dirty="0" smtClean="0"/>
              <a:t>기능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err="1" smtClean="0"/>
              <a:t>스파크라인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14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6600FF"/>
                </a:solidFill>
              </a:rPr>
              <a:t>열 </a:t>
            </a:r>
            <a:r>
              <a:rPr lang="ko-KR" altLang="en-US" sz="1800" b="0" dirty="0" err="1">
                <a:solidFill>
                  <a:srgbClr val="6600FF"/>
                </a:solidFill>
              </a:rPr>
              <a:t>스파크라인</a:t>
            </a:r>
            <a:r>
              <a:rPr lang="ko-KR" altLang="en-US" sz="1800" b="0" dirty="0">
                <a:solidFill>
                  <a:srgbClr val="6600FF"/>
                </a:solidFill>
              </a:rPr>
              <a:t> 삽입하기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J4</a:t>
            </a:r>
            <a:r>
              <a:rPr lang="ko-KR" altLang="en-US" sz="1800" b="0" dirty="0" smtClean="0"/>
              <a:t>셀을 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 err="1"/>
              <a:t>스파크라인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열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스파크라인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학생들과 학과들의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토익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성적 추세를 파악할 수 있는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스파크라인을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삽입해보자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32856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스파크라인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 삽입하기</a:t>
            </a:r>
          </a:p>
        </p:txBody>
      </p:sp>
    </p:spTree>
    <p:extLst>
      <p:ext uri="{BB962C8B-B14F-4D97-AF65-F5344CB8AC3E}">
        <p14:creationId xmlns:p14="http://schemas.microsoft.com/office/powerpoint/2010/main" val="68573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「</a:t>
            </a:r>
            <a:r>
              <a:rPr lang="ko-KR" altLang="en-US" sz="1800" b="0" dirty="0" err="1"/>
              <a:t>스파크라인</a:t>
            </a:r>
            <a:r>
              <a:rPr lang="ko-KR" altLang="en-US" sz="1800" b="0" dirty="0"/>
              <a:t> 만들기</a:t>
            </a:r>
            <a:r>
              <a:rPr lang="ko-KR" altLang="en-US" sz="1800" b="0" dirty="0" smtClean="0"/>
              <a:t>」대화상자에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데이터 범위 선택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스파크라인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학생들과 학과들의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토익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성적 추세를 파악할 수 있는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스파크라인을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삽입해보자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87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32856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스파크라인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 삽입하기</a:t>
            </a:r>
          </a:p>
        </p:txBody>
      </p:sp>
    </p:spTree>
    <p:extLst>
      <p:ext uri="{BB962C8B-B14F-4D97-AF65-F5344CB8AC3E}">
        <p14:creationId xmlns:p14="http://schemas.microsoft.com/office/powerpoint/2010/main" val="39418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J4</a:t>
            </a:r>
            <a:r>
              <a:rPr lang="ko-KR" altLang="en-US" sz="1800" b="0" dirty="0"/>
              <a:t>셀을 선택하고 </a:t>
            </a:r>
            <a:r>
              <a:rPr lang="en-US" altLang="ko-KR" sz="1800" b="0" dirty="0"/>
              <a:t>J21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동 채우기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>
                <a:latin typeface="맑은 고딕"/>
                <a:ea typeface="맑은 고딕"/>
              </a:rPr>
              <a:t> </a:t>
            </a:r>
            <a:r>
              <a:rPr lang="ko-KR" altLang="en-US" sz="1800" b="0" dirty="0" smtClean="0"/>
              <a:t>동일한 </a:t>
            </a:r>
            <a:r>
              <a:rPr lang="ko-KR" altLang="en-US" sz="1800" b="0" dirty="0"/>
              <a:t>방법으로 </a:t>
            </a:r>
            <a:r>
              <a:rPr lang="ko-KR" altLang="en-US" sz="1800" b="0" dirty="0" err="1"/>
              <a:t>꺽은선형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학생들의 성적 </a:t>
            </a:r>
            <a:r>
              <a:rPr lang="ko-KR" altLang="en-US" sz="1800" b="0" dirty="0"/>
              <a:t>변화추세를 </a:t>
            </a:r>
            <a:r>
              <a:rPr lang="ko-KR" altLang="en-US" sz="1800" b="0" dirty="0" err="1"/>
              <a:t>스파크라인으로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삽입할 </a:t>
            </a:r>
            <a:r>
              <a:rPr lang="ko-KR" altLang="en-US" sz="1800" b="0" dirty="0"/>
              <a:t>수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스파크라인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학생들과 학과들의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토익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성적 추세를 파악할 수 있는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스파크라인을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삽입해보자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4"/>
          <p:cNvSpPr txBox="1">
            <a:spLocks/>
          </p:cNvSpPr>
          <p:nvPr/>
        </p:nvSpPr>
        <p:spPr>
          <a:xfrm>
            <a:off x="179512" y="2132856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스파크라인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 삽입하기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2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8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err="1" smtClean="0"/>
              <a:t>스파크라인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스파크라인</a:t>
            </a:r>
            <a:r>
              <a:rPr lang="ko-KR" altLang="en-US" dirty="0" smtClean="0"/>
              <a:t> 편집도구</a:t>
            </a:r>
            <a:endParaRPr lang="en-US" altLang="ko-KR" dirty="0" smtClean="0"/>
          </a:p>
          <a:p>
            <a:pPr lvl="1"/>
            <a:r>
              <a:rPr lang="ko-KR" altLang="en-US" b="0" dirty="0" err="1"/>
              <a:t>스파크라인이</a:t>
            </a:r>
            <a:r>
              <a:rPr lang="ko-KR" altLang="en-US" b="0" dirty="0"/>
              <a:t> 삽입된 셀을 </a:t>
            </a:r>
            <a:r>
              <a:rPr lang="ko-KR" altLang="en-US" b="0" dirty="0" smtClean="0"/>
              <a:t>선택하고 </a:t>
            </a:r>
            <a:r>
              <a:rPr lang="en-US" altLang="ko-KR" b="0" dirty="0"/>
              <a:t>[</a:t>
            </a:r>
            <a:r>
              <a:rPr lang="ko-KR" altLang="en-US" b="0" dirty="0" err="1"/>
              <a:t>스파크라인</a:t>
            </a:r>
            <a:r>
              <a:rPr lang="ko-KR" altLang="en-US" b="0" dirty="0"/>
              <a:t> 도구</a:t>
            </a:r>
            <a:r>
              <a:rPr lang="en-US" altLang="ko-KR" b="0" dirty="0"/>
              <a:t>]-[</a:t>
            </a:r>
            <a:r>
              <a:rPr lang="ko-KR" altLang="en-US" b="0" dirty="0"/>
              <a:t>디자인</a:t>
            </a:r>
            <a:r>
              <a:rPr lang="en-US" altLang="ko-KR" b="0" dirty="0" smtClean="0"/>
              <a:t>] </a:t>
            </a:r>
            <a:r>
              <a:rPr lang="ko-KR" altLang="en-US" b="0" dirty="0" smtClean="0"/>
              <a:t>탭 클릭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ko-KR" altLang="en-US" b="0" dirty="0" smtClean="0"/>
              <a:t>   </a:t>
            </a:r>
            <a:endParaRPr lang="en-US" altLang="ko-KR" b="0" dirty="0" smtClean="0"/>
          </a:p>
          <a:p>
            <a:pPr marL="0" indent="0">
              <a:buNone/>
            </a:pPr>
            <a:r>
              <a:rPr lang="ko-KR" altLang="en-US" b="0" dirty="0"/>
              <a:t> </a:t>
            </a:r>
            <a:r>
              <a:rPr lang="ko-KR" altLang="en-US" b="0" dirty="0" smtClean="0"/>
              <a:t>   </a:t>
            </a:r>
            <a:r>
              <a:rPr lang="ko-KR" altLang="en-US" b="0" dirty="0" smtClean="0">
                <a:solidFill>
                  <a:srgbClr val="FF0000"/>
                </a:solidFill>
              </a:rPr>
              <a:t>①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스파크라인</a:t>
            </a:r>
            <a:r>
              <a:rPr lang="ko-KR" altLang="en-US" b="0" dirty="0"/>
              <a:t> 그룹</a:t>
            </a:r>
          </a:p>
          <a:p>
            <a:pPr lvl="2"/>
            <a:r>
              <a:rPr lang="ko-KR" altLang="en-US" b="0" dirty="0"/>
              <a:t>그룹의 위치 조정과 데이터를 편집할 때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endParaRPr lang="en-US" altLang="ko-KR" b="0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②</a:t>
            </a:r>
            <a:r>
              <a:rPr lang="ko-KR" altLang="en-US" b="0" dirty="0" smtClean="0"/>
              <a:t> 종류 그룹</a:t>
            </a:r>
          </a:p>
          <a:p>
            <a:pPr lvl="2"/>
            <a:r>
              <a:rPr lang="ko-KR" altLang="en-US" b="0" dirty="0" smtClean="0"/>
              <a:t>삽입된 </a:t>
            </a:r>
            <a:r>
              <a:rPr lang="ko-KR" altLang="en-US" b="0" dirty="0" err="1"/>
              <a:t>스파크라인의</a:t>
            </a:r>
            <a:r>
              <a:rPr lang="ko-KR" altLang="en-US" b="0" dirty="0"/>
              <a:t> 종류를 변경할 때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6" y="2348880"/>
            <a:ext cx="7585200" cy="114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34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err="1" smtClean="0"/>
              <a:t>스파크라인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스파크라인</a:t>
            </a:r>
            <a:r>
              <a:rPr lang="ko-KR" altLang="en-US" dirty="0" smtClean="0"/>
              <a:t> 편집도구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③</a:t>
            </a:r>
            <a:r>
              <a:rPr lang="ko-KR" altLang="en-US" b="0" dirty="0" smtClean="0"/>
              <a:t> </a:t>
            </a:r>
            <a:r>
              <a:rPr lang="ko-KR" altLang="en-US" b="0" dirty="0"/>
              <a:t>표시 그룹</a:t>
            </a:r>
          </a:p>
          <a:p>
            <a:pPr lvl="2"/>
            <a:r>
              <a:rPr lang="ko-KR" altLang="en-US" b="0" dirty="0"/>
              <a:t>삽입된 </a:t>
            </a:r>
            <a:r>
              <a:rPr lang="ko-KR" altLang="en-US" b="0" dirty="0" err="1"/>
              <a:t>스파크라인의</a:t>
            </a:r>
            <a:r>
              <a:rPr lang="ko-KR" altLang="en-US" b="0" dirty="0"/>
              <a:t> 높은 점</a:t>
            </a:r>
            <a:r>
              <a:rPr lang="en-US" altLang="ko-KR" b="0" dirty="0"/>
              <a:t>, </a:t>
            </a:r>
            <a:r>
              <a:rPr lang="ko-KR" altLang="en-US" b="0" dirty="0"/>
              <a:t>낮은 점 등을 나타낼 때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④</a:t>
            </a:r>
            <a:r>
              <a:rPr lang="ko-KR" altLang="en-US" b="0" dirty="0" smtClean="0"/>
              <a:t> </a:t>
            </a:r>
            <a:r>
              <a:rPr lang="ko-KR" altLang="en-US" b="0" dirty="0"/>
              <a:t>스타일 그룹</a:t>
            </a:r>
          </a:p>
          <a:p>
            <a:pPr lvl="2"/>
            <a:r>
              <a:rPr lang="ko-KR" altLang="en-US" b="0" dirty="0" err="1"/>
              <a:t>스파크라인의</a:t>
            </a:r>
            <a:r>
              <a:rPr lang="ko-KR" altLang="en-US" b="0" dirty="0"/>
              <a:t> 스타일을 빠르게 변경할 때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marL="0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 </a:t>
            </a:r>
            <a:r>
              <a:rPr lang="ko-KR" altLang="en-US" b="0" dirty="0" smtClean="0">
                <a:solidFill>
                  <a:srgbClr val="FF0000"/>
                </a:solidFill>
              </a:rPr>
              <a:t>⑤</a:t>
            </a:r>
            <a:r>
              <a:rPr lang="ko-KR" altLang="en-US" b="0" dirty="0" smtClean="0"/>
              <a:t> </a:t>
            </a:r>
            <a:r>
              <a:rPr lang="ko-KR" altLang="en-US" b="0" dirty="0"/>
              <a:t>그룹 그룹</a:t>
            </a:r>
          </a:p>
          <a:p>
            <a:pPr lvl="2"/>
            <a:r>
              <a:rPr lang="ko-KR" altLang="en-US" b="0" dirty="0"/>
              <a:t>삽입된 </a:t>
            </a:r>
            <a:r>
              <a:rPr lang="ko-KR" altLang="en-US" b="0" dirty="0" err="1"/>
              <a:t>스파크라인의</a:t>
            </a:r>
            <a:r>
              <a:rPr lang="ko-KR" altLang="en-US" b="0" dirty="0"/>
              <a:t> 축을 삽입하거나 그룹을 해제할 때 </a:t>
            </a:r>
            <a:r>
              <a:rPr lang="ko-KR" altLang="en-US" b="0" dirty="0" smtClean="0"/>
              <a:t>사용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7377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577504"/>
            <a:ext cx="7092000" cy="522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스파크라인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328592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스파크라인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 편집하기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567333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err="1" smtClean="0">
                <a:solidFill>
                  <a:srgbClr val="6600FF"/>
                </a:solidFill>
              </a:rPr>
              <a:t>스파크라인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 색 변경하기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디자인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스타일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 err="1"/>
              <a:t>스파크라인</a:t>
            </a:r>
            <a:r>
              <a:rPr lang="ko-KR" altLang="en-US" sz="1800" b="0" dirty="0"/>
              <a:t> 색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변경하고자 </a:t>
            </a:r>
            <a:r>
              <a:rPr lang="ko-KR" altLang="en-US" sz="1800" b="0" dirty="0"/>
              <a:t>하는 색을 </a:t>
            </a:r>
            <a:r>
              <a:rPr lang="ko-KR" altLang="en-US" sz="1800" b="0" dirty="0" smtClean="0"/>
              <a:t>선택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41284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엑셀에서 제공하는 차트의 종류</a:t>
            </a:r>
            <a:endParaRPr lang="en-US" altLang="ko-KR" b="0" dirty="0"/>
          </a:p>
          <a:p>
            <a:pPr lvl="1"/>
            <a:r>
              <a:rPr lang="ko-KR" altLang="en-US" b="0" dirty="0" err="1"/>
              <a:t>거품형</a:t>
            </a:r>
            <a:endParaRPr lang="ko-KR" altLang="en-US" b="0" dirty="0"/>
          </a:p>
          <a:p>
            <a:pPr lvl="2"/>
            <a:r>
              <a:rPr lang="ko-KR" altLang="en-US" b="0" dirty="0"/>
              <a:t>데이터 값의 차트 내 해당 위치만 나타내는 것뿐만 아니라 규모까지도 동시에 </a:t>
            </a:r>
            <a:r>
              <a:rPr lang="ko-KR" altLang="en-US" b="0" dirty="0" smtClean="0"/>
              <a:t>나타낼 때 사용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 </a:t>
            </a:r>
            <a:r>
              <a:rPr lang="en-US" altLang="ko-KR" b="0" dirty="0"/>
              <a:t>X, Y </a:t>
            </a:r>
            <a:r>
              <a:rPr lang="ko-KR" altLang="en-US" b="0" dirty="0"/>
              <a:t>좌표에서 </a:t>
            </a:r>
            <a:r>
              <a:rPr lang="en-US" altLang="ko-KR" b="0" dirty="0"/>
              <a:t>3</a:t>
            </a:r>
            <a:r>
              <a:rPr lang="ko-KR" altLang="en-US" b="0" dirty="0"/>
              <a:t>번째 변수인 데이터 표식의 값을 이용하여 분포 </a:t>
            </a:r>
            <a:r>
              <a:rPr lang="ko-KR" altLang="en-US" b="0" dirty="0" smtClean="0"/>
              <a:t>위치와 거품의 </a:t>
            </a:r>
            <a:r>
              <a:rPr lang="ko-KR" altLang="en-US" b="0" dirty="0"/>
              <a:t>크기를 비교하는 데 이용하는 </a:t>
            </a:r>
            <a:r>
              <a:rPr lang="ko-KR" altLang="en-US" b="0" dirty="0" smtClean="0"/>
              <a:t>차트</a:t>
            </a:r>
            <a:endParaRPr lang="en-US" altLang="ko-KR" b="0" dirty="0"/>
          </a:p>
          <a:p>
            <a:pPr lvl="1"/>
            <a:r>
              <a:rPr lang="ko-KR" altLang="en-US" b="0" dirty="0"/>
              <a:t>방사형</a:t>
            </a:r>
          </a:p>
          <a:p>
            <a:pPr lvl="2"/>
            <a:r>
              <a:rPr lang="en-US" altLang="ko-KR" b="0" dirty="0"/>
              <a:t>X,Y</a:t>
            </a:r>
            <a:r>
              <a:rPr lang="ko-KR" altLang="en-US" b="0" dirty="0"/>
              <a:t>형 그래프에서와 같이 </a:t>
            </a:r>
            <a:r>
              <a:rPr lang="en-US" altLang="ko-KR" b="0" dirty="0"/>
              <a:t>2</a:t>
            </a:r>
            <a:r>
              <a:rPr lang="ko-KR" altLang="en-US" b="0" dirty="0"/>
              <a:t>개의 항목별 해당 값을 비교하는 것이 아니라 항목별 </a:t>
            </a:r>
            <a:r>
              <a:rPr lang="ko-KR" altLang="en-US" b="0" dirty="0" smtClean="0"/>
              <a:t>비교대상이 </a:t>
            </a:r>
            <a:r>
              <a:rPr lang="ko-KR" altLang="en-US" b="0" dirty="0"/>
              <a:t>여러 개가 있는 데이터에서 여러 항목을 비교할 때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방사형 차트에서는 </a:t>
            </a:r>
            <a:r>
              <a:rPr lang="ko-KR" altLang="en-US" b="0" dirty="0"/>
              <a:t>여러 개의 축이 </a:t>
            </a:r>
            <a:r>
              <a:rPr lang="ko-KR" altLang="en-US" b="0" dirty="0" smtClean="0"/>
              <a:t>존재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엑셀에서 제공하는 차트의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19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628800"/>
            <a:ext cx="8028000" cy="512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스파크라인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328592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스파크라인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 편집하기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423317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높은 점</a:t>
            </a:r>
            <a:r>
              <a:rPr lang="en-US" altLang="ko-KR" sz="1800" b="0" dirty="0">
                <a:solidFill>
                  <a:srgbClr val="6600FF"/>
                </a:solidFill>
              </a:rPr>
              <a:t>,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낮은 점 </a:t>
            </a:r>
            <a:r>
              <a:rPr lang="ko-KR" altLang="en-US" sz="1800" b="0" dirty="0">
                <a:solidFill>
                  <a:srgbClr val="6600FF"/>
                </a:solidFill>
              </a:rPr>
              <a:t>등 표시하기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디자인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표시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표시하고자 </a:t>
            </a:r>
            <a:r>
              <a:rPr lang="ko-KR" altLang="en-US" sz="1800" b="0" dirty="0"/>
              <a:t>하는 부분을 </a:t>
            </a:r>
            <a:r>
              <a:rPr lang="ko-KR" altLang="en-US" sz="1800" b="0" dirty="0" smtClean="0"/>
              <a:t>체크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 </a:t>
            </a:r>
            <a:r>
              <a:rPr lang="ko-KR" altLang="en-US" sz="1800" b="0" dirty="0" smtClean="0"/>
              <a:t>표시되는 색깔은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스타일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의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표식 </a:t>
            </a:r>
            <a:r>
              <a:rPr lang="ko-KR" altLang="en-US" sz="1800" b="0" dirty="0"/>
              <a:t>색</a:t>
            </a:r>
            <a:r>
              <a:rPr lang="en-US" altLang="ko-KR" sz="1800" b="0" dirty="0" smtClean="0"/>
              <a:t>]-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테마 색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선택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81012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스파크라인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328592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스파크라인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 편집하기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567333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err="1" smtClean="0">
                <a:solidFill>
                  <a:srgbClr val="6600FF"/>
                </a:solidFill>
              </a:rPr>
              <a:t>특정행의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 </a:t>
            </a:r>
            <a:r>
              <a:rPr lang="ko-KR" altLang="en-US" sz="1800" b="0" dirty="0" err="1" smtClean="0">
                <a:solidFill>
                  <a:srgbClr val="6600FF"/>
                </a:solidFill>
              </a:rPr>
              <a:t>스파크라인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 종류 변경하기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/>
              <a:t>특정 셀의 </a:t>
            </a:r>
            <a:r>
              <a:rPr lang="ko-KR" altLang="en-US" sz="1800" b="0" dirty="0" err="1"/>
              <a:t>스파크라인을</a:t>
            </a:r>
            <a:r>
              <a:rPr lang="ko-KR" altLang="en-US" sz="1800" b="0" dirty="0"/>
              <a:t> 다른 </a:t>
            </a:r>
            <a:r>
              <a:rPr lang="ko-KR" altLang="en-US" sz="1800" b="0" dirty="0" smtClean="0"/>
              <a:t>종류로  </a:t>
            </a:r>
            <a:r>
              <a:rPr lang="ko-KR" altLang="en-US" sz="1800" b="0" dirty="0"/>
              <a:t>변경하면 </a:t>
            </a:r>
            <a:r>
              <a:rPr lang="ko-KR" altLang="en-US" sz="1800" b="0" dirty="0" smtClean="0"/>
              <a:t>모든 셀들이 그룹화 되어 있어 모든 셀의 </a:t>
            </a:r>
            <a:r>
              <a:rPr lang="ko-KR" altLang="en-US" sz="1800" b="0" dirty="0" err="1"/>
              <a:t>스파크라인의</a:t>
            </a:r>
            <a:r>
              <a:rPr lang="ko-KR" altLang="en-US" sz="1800" b="0" dirty="0"/>
              <a:t> 종류가 </a:t>
            </a:r>
            <a:r>
              <a:rPr lang="ko-KR" altLang="en-US" sz="1800" b="0" dirty="0" smtClean="0"/>
              <a:t>변경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/>
              <a:t>그룹을 해제하기 위해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J7</a:t>
            </a:r>
            <a:r>
              <a:rPr lang="ko-KR" altLang="en-US" sz="1800" b="0" dirty="0"/>
              <a:t>셀에 </a:t>
            </a:r>
            <a:r>
              <a:rPr lang="ko-KR" altLang="en-US" sz="1800" b="0" dirty="0" smtClean="0"/>
              <a:t>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디자인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그룹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그룹해제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2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4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스파크라인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328592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스파크라인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 편집하기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567333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디자인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종류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선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641638"/>
            <a:ext cx="4680000" cy="409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84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연습문제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(1)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256" y="4955684"/>
            <a:ext cx="86409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‘부문별 실적추이’는 선 </a:t>
            </a:r>
            <a:r>
              <a:rPr lang="ko-KR" altLang="en-US" sz="1400" dirty="0" err="1">
                <a:latin typeface="새굴림" pitchFamily="18" charset="-127"/>
                <a:ea typeface="새굴림" pitchFamily="18" charset="-127"/>
              </a:rPr>
              <a:t>스파크라인을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 삽입하고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분기별 실적 추이’는 승패 </a:t>
            </a:r>
            <a:r>
              <a:rPr lang="ko-KR" altLang="en-US" sz="1400" dirty="0" err="1">
                <a:latin typeface="새굴림" pitchFamily="18" charset="-127"/>
                <a:ea typeface="새굴림" pitchFamily="18" charset="-127"/>
              </a:rPr>
              <a:t>스파크라인을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 삽입하고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축</a:t>
            </a:r>
            <a:endParaRPr lang="en-US" altLang="ko-KR" sz="14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    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을 표시하시오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endParaRPr lang="en-US" altLang="ko-KR" sz="1400" dirty="0">
              <a:latin typeface="새굴림" pitchFamily="18" charset="-127"/>
              <a:ea typeface="새굴림" pitchFamily="18" charset="-127"/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그림과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같이 ‘누적 세로 막대형’ 차트를 삽입하고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[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행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열 전환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]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명령을 이용해서 열과 행을 바꾼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다음</a:t>
            </a:r>
            <a:endParaRPr lang="en-US" altLang="ko-KR" sz="14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  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차트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제목을 삽입하시오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400" dirty="0"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56" y="1052736"/>
            <a:ext cx="4680000" cy="384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4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연습문제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(2)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256" y="4955684"/>
            <a:ext cx="8640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‘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2012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프로야구 </a:t>
            </a:r>
            <a:r>
              <a:rPr lang="ko-KR" altLang="en-US" sz="1400" dirty="0" err="1">
                <a:latin typeface="새굴림" pitchFamily="18" charset="-127"/>
                <a:ea typeface="새굴림" pitchFamily="18" charset="-127"/>
              </a:rPr>
              <a:t>팀별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 공격력 비교’ 테이블을 이용해서 ‘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차원 묶은 세로 막대형’ 차트를 삽입하시오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각 계열요소에 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8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개 구단 마크를 삽입하시오</a:t>
            </a:r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③</a:t>
            </a:r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‘차트 영역’에 그림을 삽입하고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그림 영역’의 채우기를 제거하시오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400" dirty="0"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01430"/>
            <a:ext cx="4680000" cy="386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54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256584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단축키로 기본 차트 삽입하기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0" dirty="0"/>
              <a:t>차트로 표현할 데이터를 선택하고</a:t>
            </a:r>
            <a:r>
              <a:rPr lang="en-US" altLang="ko-KR" sz="2000" b="0" dirty="0"/>
              <a:t>, </a:t>
            </a:r>
            <a:r>
              <a:rPr lang="en-US" altLang="ko-KR" sz="2000" b="0" dirty="0" smtClean="0"/>
              <a:t>     +    </a:t>
            </a:r>
            <a:r>
              <a:rPr lang="ko-KR" altLang="en-US" sz="2000" b="0" dirty="0"/>
              <a:t>키를 누르면 기본차트인 묶은 세로 막대형 차트가 </a:t>
            </a:r>
            <a:r>
              <a:rPr lang="ko-KR" altLang="en-US" sz="2000" b="0" dirty="0" smtClean="0"/>
              <a:t>만들어지고</a:t>
            </a:r>
            <a:r>
              <a:rPr lang="en-US" altLang="ko-KR" sz="2000" b="0" dirty="0" smtClean="0"/>
              <a:t>,     </a:t>
            </a:r>
            <a:r>
              <a:rPr lang="ko-KR" altLang="en-US" sz="2000" b="0" dirty="0" smtClean="0"/>
              <a:t>키를 </a:t>
            </a:r>
            <a:r>
              <a:rPr lang="ko-KR" altLang="en-US" sz="2000" b="0" dirty="0"/>
              <a:t>누르면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새로운 워크시트가 생성되면서 묶은 세로 막대형 차트가 만들어진다</a:t>
            </a:r>
            <a:r>
              <a:rPr lang="en-US" altLang="ko-KR" sz="2000" b="0" dirty="0"/>
              <a:t>.</a:t>
            </a:r>
            <a:endParaRPr lang="ko-KR" altLang="en-US" sz="20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41012"/>
            <a:ext cx="315243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41012"/>
            <a:ext cx="210316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37019"/>
            <a:ext cx="210316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내용 개체 틀 4"/>
          <p:cNvSpPr>
            <a:spLocks noGrp="1"/>
          </p:cNvSpPr>
          <p:nvPr>
            <p:ph idx="1"/>
          </p:nvPr>
        </p:nvSpPr>
        <p:spPr>
          <a:xfrm>
            <a:off x="4993704" y="2783832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‘학과별 성적표’ 테이블 안의 임의의 </a:t>
            </a:r>
            <a:r>
              <a:rPr lang="ko-KR" altLang="en-US" sz="1800" b="0" dirty="0" smtClean="0"/>
              <a:t>셀을 하나 </a:t>
            </a:r>
            <a:r>
              <a:rPr lang="ko-KR" altLang="en-US" sz="1800" b="0" dirty="0"/>
              <a:t>선택한 </a:t>
            </a:r>
            <a:r>
              <a:rPr lang="ko-KR" altLang="en-US" sz="1800" b="0" dirty="0" smtClean="0"/>
              <a:t>후       </a:t>
            </a:r>
            <a:r>
              <a:rPr lang="en-US" altLang="ko-KR" sz="1800" b="0" dirty="0" smtClean="0"/>
              <a:t>+     </a:t>
            </a:r>
            <a:r>
              <a:rPr lang="ko-KR" altLang="en-US" sz="1800" b="0" dirty="0"/>
              <a:t>키를 누르면</a:t>
            </a:r>
            <a:r>
              <a:rPr lang="en-US" altLang="ko-KR" sz="1800" b="0" dirty="0"/>
              <a:t>, </a:t>
            </a:r>
            <a:r>
              <a:rPr lang="ko-KR" altLang="en-US" sz="1800" b="0" dirty="0" smtClean="0"/>
              <a:t>워크시트의 </a:t>
            </a:r>
            <a:r>
              <a:rPr lang="ko-KR" altLang="en-US" sz="1800" b="0" dirty="0"/>
              <a:t>가운데에 기본 차트인 묶은 </a:t>
            </a:r>
            <a:r>
              <a:rPr lang="ko-KR" altLang="en-US" sz="1800" b="0" dirty="0" smtClean="0"/>
              <a:t>세로막대형 </a:t>
            </a:r>
            <a:r>
              <a:rPr lang="ko-KR" altLang="en-US" sz="1800" b="0" dirty="0"/>
              <a:t>차트가 </a:t>
            </a:r>
            <a:r>
              <a:rPr lang="ko-KR" altLang="en-US" sz="1800" b="0" dirty="0" smtClean="0"/>
              <a:t>삽입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삽입된 차트는 차트 </a:t>
            </a:r>
            <a:r>
              <a:rPr lang="ko-KR" altLang="en-US" sz="1800" b="0" dirty="0"/>
              <a:t>영역부분을 클릭한 후 </a:t>
            </a:r>
            <a:r>
              <a:rPr lang="ko-KR" altLang="en-US" sz="1800" b="0" dirty="0" smtClean="0"/>
              <a:t>드래그하여 위치를 </a:t>
            </a:r>
            <a:r>
              <a:rPr lang="ko-KR" altLang="en-US" sz="1800" b="0" dirty="0"/>
              <a:t>이동할 수도 있고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크기 </a:t>
            </a:r>
            <a:r>
              <a:rPr lang="ko-KR" altLang="en-US" sz="1800" b="0" dirty="0" err="1" smtClean="0"/>
              <a:t>조절점을</a:t>
            </a:r>
            <a:r>
              <a:rPr lang="ko-KR" altLang="en-US" sz="1800" b="0" dirty="0" smtClean="0"/>
              <a:t> 이용해서 </a:t>
            </a:r>
            <a:r>
              <a:rPr lang="ko-KR" altLang="en-US" sz="1800" b="0" dirty="0"/>
              <a:t>크기를 </a:t>
            </a:r>
            <a:r>
              <a:rPr lang="ko-KR" altLang="en-US" sz="1800" b="0" dirty="0" smtClean="0"/>
              <a:t>조절</a:t>
            </a:r>
            <a:endParaRPr lang="en-US" altLang="ko-KR" sz="1800" b="0" dirty="0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85189"/>
            <a:ext cx="4680000" cy="371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125" y="3140968"/>
            <a:ext cx="315243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116" y="3140992"/>
            <a:ext cx="210316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9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단축키로 기본 차트 삽입하기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‘</a:t>
            </a:r>
            <a:r>
              <a:rPr lang="ko-KR" altLang="en-US" sz="1800" b="0" dirty="0"/>
              <a:t>학과별 성적표’ 테이블 안의 임의의 </a:t>
            </a:r>
            <a:r>
              <a:rPr lang="ko-KR" altLang="en-US" sz="1800" b="0" dirty="0" smtClean="0"/>
              <a:t>셀을 하나 </a:t>
            </a:r>
            <a:r>
              <a:rPr lang="ko-KR" altLang="en-US" sz="1800" b="0" dirty="0"/>
              <a:t>선택한 후 </a:t>
            </a:r>
            <a:r>
              <a:rPr lang="ko-KR" altLang="en-US" sz="1800" b="0" dirty="0" smtClean="0"/>
              <a:t>     키를 </a:t>
            </a:r>
            <a:r>
              <a:rPr lang="ko-KR" altLang="en-US" sz="1800" b="0" dirty="0"/>
              <a:t>누르면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새로운 </a:t>
            </a:r>
            <a:r>
              <a:rPr lang="ko-KR" altLang="en-US" sz="1800" b="0" dirty="0" smtClean="0"/>
              <a:t>워크시트가 </a:t>
            </a:r>
            <a:r>
              <a:rPr lang="ko-KR" altLang="en-US" sz="1800" b="0" dirty="0"/>
              <a:t>하나 삽입되면서 차트가 </a:t>
            </a:r>
            <a:r>
              <a:rPr lang="ko-KR" altLang="en-US" sz="1800" b="0" dirty="0" smtClean="0"/>
              <a:t>삽입되며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기본차트인 묶은 세로 막대형 </a:t>
            </a:r>
            <a:r>
              <a:rPr lang="ko-KR" altLang="en-US" sz="1800" b="0" dirty="0" smtClean="0"/>
              <a:t>차트가 삽입</a:t>
            </a:r>
            <a:endParaRPr lang="en-US" altLang="ko-KR" sz="1800" b="0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10000"/>
            <a:ext cx="4680000" cy="37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36" y="1957060"/>
            <a:ext cx="210316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9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차트 만들기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범위를 지정하고 차트 삽입하기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‘학과별 성적표’ 테이블에서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‘</a:t>
            </a:r>
            <a:r>
              <a:rPr lang="ko-KR" altLang="en-US" sz="1800" b="0" dirty="0" smtClean="0"/>
              <a:t>이름</a:t>
            </a:r>
            <a:r>
              <a:rPr lang="ko-KR" altLang="en-US" sz="1800" b="0" dirty="0"/>
              <a:t>’</a:t>
            </a:r>
            <a:r>
              <a:rPr lang="en-US" altLang="ko-KR" sz="1800" b="0" dirty="0"/>
              <a:t>, ‘</a:t>
            </a:r>
            <a:r>
              <a:rPr lang="ko-KR" altLang="en-US" sz="1800" b="0" dirty="0"/>
              <a:t>실용컴퓨터’</a:t>
            </a:r>
            <a:r>
              <a:rPr lang="en-US" altLang="ko-KR" sz="1800" b="0" dirty="0"/>
              <a:t>, ‘</a:t>
            </a:r>
            <a:r>
              <a:rPr lang="ko-KR" altLang="en-US" sz="1800" b="0" dirty="0"/>
              <a:t>영어회화’</a:t>
            </a:r>
            <a:r>
              <a:rPr lang="en-US" altLang="ko-KR" sz="1800" b="0" dirty="0" smtClean="0"/>
              <a:t>,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en-US" altLang="ko-KR" sz="1800" b="0" dirty="0"/>
              <a:t>‘</a:t>
            </a:r>
            <a:r>
              <a:rPr lang="ko-KR" altLang="en-US" sz="1800" b="0" dirty="0"/>
              <a:t>한문’을 </a:t>
            </a:r>
            <a:r>
              <a:rPr lang="ko-KR" altLang="en-US" sz="1800" b="0" dirty="0" smtClean="0"/>
              <a:t>범위로 지정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차트</a:t>
            </a:r>
            <a:r>
              <a:rPr lang="en-US" altLang="ko-KR" sz="1800" b="0" dirty="0"/>
              <a:t>] </a:t>
            </a:r>
            <a:r>
              <a:rPr lang="ko-KR" altLang="en-US" sz="1800" b="0" dirty="0" smtClean="0"/>
              <a:t>그룹에 </a:t>
            </a:r>
            <a:r>
              <a:rPr lang="ko-KR" altLang="en-US" sz="1800" b="0" dirty="0"/>
              <a:t>있는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세로 막대형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아이콘을 </a:t>
            </a:r>
            <a:r>
              <a:rPr lang="ko-KR" altLang="en-US" sz="1800" b="0" dirty="0" err="1" smtClean="0"/>
              <a:t>선택하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여 </a:t>
            </a:r>
            <a:r>
              <a:rPr lang="ko-KR" altLang="en-US" sz="1800" b="0" dirty="0"/>
              <a:t>펼쳐지는 목록에서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[3</a:t>
            </a:r>
            <a:r>
              <a:rPr lang="ko-KR" altLang="en-US" sz="1800" b="0" dirty="0"/>
              <a:t>차원 </a:t>
            </a:r>
            <a:r>
              <a:rPr lang="ko-KR" altLang="en-US" sz="1800" b="0" dirty="0" smtClean="0"/>
              <a:t>묶은 세로 </a:t>
            </a:r>
            <a:r>
              <a:rPr lang="ko-KR" altLang="en-US" sz="1800" b="0" dirty="0"/>
              <a:t>막대형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릭</a:t>
            </a:r>
            <a:endParaRPr lang="en-US" altLang="ko-KR" sz="1800" b="0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93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4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3149</Words>
  <Application>Microsoft Office PowerPoint</Application>
  <PresentationFormat>화면 슬라이드 쇼(4:3)</PresentationFormat>
  <Paragraphs>647</Paragraphs>
  <Slides>64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Office 테마</vt:lpstr>
      <vt:lpstr>PowerPoint 프레젠테이션</vt:lpstr>
      <vt:lpstr>CHAPTER 06 수치데이터의 흐름을 한눈에 보여주는 차트와 스파크라인 만들기</vt:lpstr>
      <vt:lpstr>01. 엑셀에서 제공하는 차트의 종류</vt:lpstr>
      <vt:lpstr>01. 엑셀에서 제공하는 차트의 종류</vt:lpstr>
      <vt:lpstr>01. 엑셀에서 제공하는 차트의 종류</vt:lpstr>
      <vt:lpstr>01. 엑셀에서 제공하는 차트의 종류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02. 차트 만들기</vt:lpstr>
      <vt:lpstr>03. 차트 편집하기</vt:lpstr>
      <vt:lpstr>03. 차트 편집하기</vt:lpstr>
      <vt:lpstr>03. 차트 편집하기</vt:lpstr>
      <vt:lpstr>03. 차트 편집하기</vt:lpstr>
      <vt:lpstr>03. 차트 편집하기</vt:lpstr>
      <vt:lpstr>03. 차트 편집하기</vt:lpstr>
      <vt:lpstr>03. 차트 편집하기</vt:lpstr>
      <vt:lpstr>03. 차트 편집하기</vt:lpstr>
      <vt:lpstr>03. 차트 편집하기</vt:lpstr>
      <vt:lpstr>03. 차트 편집하기</vt:lpstr>
      <vt:lpstr>03. 차트 편집하기</vt:lpstr>
      <vt:lpstr>03. 차트 편집하기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04. 용도별 차트 만들기</vt:lpstr>
      <vt:lpstr>05. 스파크라인 만들기</vt:lpstr>
      <vt:lpstr>05. 스파크라인 만들기</vt:lpstr>
      <vt:lpstr>05. 스파크라인 만들기</vt:lpstr>
      <vt:lpstr>05. 스파크라인 만들기</vt:lpstr>
      <vt:lpstr>05. 스파크라인 만들기</vt:lpstr>
      <vt:lpstr>05. 스파크라인 만들기</vt:lpstr>
      <vt:lpstr>05. 스파크라인 만들기</vt:lpstr>
      <vt:lpstr>05. 스파크라인 만들기</vt:lpstr>
      <vt:lpstr>05. 스파크라인 만들기</vt:lpstr>
      <vt:lpstr>05. 스파크라인 만들기</vt:lpstr>
      <vt:lpstr>06. 연습문제(1)</vt:lpstr>
      <vt:lpstr>06. 연습문제(2)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엑셀2010달인만들기</dc:title>
  <dc:creator>신수복;민호근</dc:creator>
  <cp:lastModifiedBy>Registered User</cp:lastModifiedBy>
  <cp:revision>225</cp:revision>
  <cp:lastPrinted>2013-09-01T06:22:39Z</cp:lastPrinted>
  <dcterms:created xsi:type="dcterms:W3CDTF">2011-07-03T12:42:15Z</dcterms:created>
  <dcterms:modified xsi:type="dcterms:W3CDTF">2013-09-09T05:38:42Z</dcterms:modified>
</cp:coreProperties>
</file>